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07"/>
  </p:notesMasterIdLst>
  <p:sldIdLst>
    <p:sldId id="256" r:id="rId5"/>
    <p:sldId id="370" r:id="rId6"/>
    <p:sldId id="257" r:id="rId7"/>
    <p:sldId id="258" r:id="rId8"/>
    <p:sldId id="261" r:id="rId9"/>
    <p:sldId id="262" r:id="rId10"/>
    <p:sldId id="263" r:id="rId11"/>
    <p:sldId id="259" r:id="rId12"/>
    <p:sldId id="266" r:id="rId13"/>
    <p:sldId id="322" r:id="rId14"/>
    <p:sldId id="260" r:id="rId15"/>
    <p:sldId id="264" r:id="rId16"/>
    <p:sldId id="267" r:id="rId17"/>
    <p:sldId id="268" r:id="rId18"/>
    <p:sldId id="265" r:id="rId19"/>
    <p:sldId id="269" r:id="rId20"/>
    <p:sldId id="270" r:id="rId21"/>
    <p:sldId id="272" r:id="rId22"/>
    <p:sldId id="273" r:id="rId23"/>
    <p:sldId id="274" r:id="rId24"/>
    <p:sldId id="281" r:id="rId25"/>
    <p:sldId id="275" r:id="rId26"/>
    <p:sldId id="271" r:id="rId27"/>
    <p:sldId id="278" r:id="rId28"/>
    <p:sldId id="279" r:id="rId29"/>
    <p:sldId id="280" r:id="rId30"/>
    <p:sldId id="282" r:id="rId31"/>
    <p:sldId id="284" r:id="rId32"/>
    <p:sldId id="285" r:id="rId33"/>
    <p:sldId id="286" r:id="rId34"/>
    <p:sldId id="287" r:id="rId35"/>
    <p:sldId id="288" r:id="rId36"/>
    <p:sldId id="289" r:id="rId37"/>
    <p:sldId id="321" r:id="rId38"/>
    <p:sldId id="292" r:id="rId39"/>
    <p:sldId id="294" r:id="rId40"/>
    <p:sldId id="295" r:id="rId41"/>
    <p:sldId id="296" r:id="rId42"/>
    <p:sldId id="336" r:id="rId43"/>
    <p:sldId id="317" r:id="rId44"/>
    <p:sldId id="318" r:id="rId45"/>
    <p:sldId id="319" r:id="rId46"/>
    <p:sldId id="320" r:id="rId47"/>
    <p:sldId id="323" r:id="rId48"/>
    <p:sldId id="326" r:id="rId49"/>
    <p:sldId id="325" r:id="rId50"/>
    <p:sldId id="372" r:id="rId51"/>
    <p:sldId id="327" r:id="rId52"/>
    <p:sldId id="328" r:id="rId53"/>
    <p:sldId id="329" r:id="rId54"/>
    <p:sldId id="330" r:id="rId55"/>
    <p:sldId id="332" r:id="rId56"/>
    <p:sldId id="331" r:id="rId57"/>
    <p:sldId id="334" r:id="rId58"/>
    <p:sldId id="335" r:id="rId59"/>
    <p:sldId id="338" r:id="rId60"/>
    <p:sldId id="300" r:id="rId61"/>
    <p:sldId id="337" r:id="rId62"/>
    <p:sldId id="302" r:id="rId63"/>
    <p:sldId id="340" r:id="rId64"/>
    <p:sldId id="341" r:id="rId65"/>
    <p:sldId id="342" r:id="rId66"/>
    <p:sldId id="301" r:id="rId67"/>
    <p:sldId id="344" r:id="rId68"/>
    <p:sldId id="343" r:id="rId69"/>
    <p:sldId id="345" r:id="rId70"/>
    <p:sldId id="346" r:id="rId71"/>
    <p:sldId id="347" r:id="rId72"/>
    <p:sldId id="348" r:id="rId73"/>
    <p:sldId id="349" r:id="rId74"/>
    <p:sldId id="350" r:id="rId75"/>
    <p:sldId id="351" r:id="rId76"/>
    <p:sldId id="352" r:id="rId77"/>
    <p:sldId id="303" r:id="rId78"/>
    <p:sldId id="356" r:id="rId79"/>
    <p:sldId id="355" r:id="rId80"/>
    <p:sldId id="353" r:id="rId81"/>
    <p:sldId id="357" r:id="rId82"/>
    <p:sldId id="354" r:id="rId83"/>
    <p:sldId id="358" r:id="rId84"/>
    <p:sldId id="359" r:id="rId85"/>
    <p:sldId id="361" r:id="rId86"/>
    <p:sldId id="362" r:id="rId87"/>
    <p:sldId id="363" r:id="rId88"/>
    <p:sldId id="360" r:id="rId89"/>
    <p:sldId id="304" r:id="rId90"/>
    <p:sldId id="305" r:id="rId91"/>
    <p:sldId id="306" r:id="rId92"/>
    <p:sldId id="307" r:id="rId93"/>
    <p:sldId id="308" r:id="rId94"/>
    <p:sldId id="309" r:id="rId95"/>
    <p:sldId id="339" r:id="rId96"/>
    <p:sldId id="310" r:id="rId97"/>
    <p:sldId id="364" r:id="rId98"/>
    <p:sldId id="365" r:id="rId99"/>
    <p:sldId id="366" r:id="rId100"/>
    <p:sldId id="367" r:id="rId101"/>
    <p:sldId id="368" r:id="rId102"/>
    <p:sldId id="369" r:id="rId103"/>
    <p:sldId id="298" r:id="rId104"/>
    <p:sldId id="313" r:id="rId105"/>
    <p:sldId id="371" r:id="rId10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8CB27C5-24D6-664A-8035-97537722F05C}" v="24" dt="2023-02-01T17:01:29.16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1348"/>
    <p:restoredTop sz="92517"/>
  </p:normalViewPr>
  <p:slideViewPr>
    <p:cSldViewPr snapToGrid="0" snapToObjects="1">
      <p:cViewPr varScale="1">
        <p:scale>
          <a:sx n="109" d="100"/>
          <a:sy n="109" d="100"/>
        </p:scale>
        <p:origin x="216" y="384"/>
      </p:cViewPr>
      <p:guideLst/>
    </p:cSldViewPr>
  </p:slideViewPr>
  <p:notesTextViewPr>
    <p:cViewPr>
      <p:scale>
        <a:sx n="1" d="1"/>
        <a:sy n="1" d="1"/>
      </p:scale>
      <p:origin x="0" y="0"/>
    </p:cViewPr>
  </p:notesTextViewPr>
  <p:notesViewPr>
    <p:cSldViewPr snapToGrid="0" snapToObjects="1">
      <p:cViewPr varScale="1">
        <p:scale>
          <a:sx n="97" d="100"/>
          <a:sy n="97" d="100"/>
        </p:scale>
        <p:origin x="4328" y="20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microsoft.com/office/2016/11/relationships/changesInfo" Target="changesInfos/changesInfo1.xml"/><Relationship Id="rId16" Type="http://schemas.openxmlformats.org/officeDocument/2006/relationships/slide" Target="slides/slide12.xml"/><Relationship Id="rId107" Type="http://schemas.openxmlformats.org/officeDocument/2006/relationships/notesMaster" Target="notesMasters/notesMaster1.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microsoft.com/office/2015/10/relationships/revisionInfo" Target="revisionInfo.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presProps" Target="presProps.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slide" Target="slides/slide102.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viewProps" Target="viewProps.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theme" Target="theme/theme1.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tthew Fricke" userId="c5f6485a-74e0-4804-92df-0cb88403e086" providerId="ADAL" clId="{68CB27C5-24D6-664A-8035-97537722F05C}"/>
    <pc:docChg chg="custSel addSld delSld modSld">
      <pc:chgData name="Matthew Fricke" userId="c5f6485a-74e0-4804-92df-0cb88403e086" providerId="ADAL" clId="{68CB27C5-24D6-664A-8035-97537722F05C}" dt="2023-02-01T17:02:11.468" v="127" actId="1076"/>
      <pc:docMkLst>
        <pc:docMk/>
      </pc:docMkLst>
      <pc:sldChg chg="modSp mod">
        <pc:chgData name="Matthew Fricke" userId="c5f6485a-74e0-4804-92df-0cb88403e086" providerId="ADAL" clId="{68CB27C5-24D6-664A-8035-97537722F05C}" dt="2023-02-01T17:00:21.544" v="46" actId="1036"/>
        <pc:sldMkLst>
          <pc:docMk/>
          <pc:sldMk cId="865352605" sldId="328"/>
        </pc:sldMkLst>
        <pc:spChg chg="mod">
          <ac:chgData name="Matthew Fricke" userId="c5f6485a-74e0-4804-92df-0cb88403e086" providerId="ADAL" clId="{68CB27C5-24D6-664A-8035-97537722F05C}" dt="2023-02-01T17:00:21.544" v="46" actId="1036"/>
          <ac:spMkLst>
            <pc:docMk/>
            <pc:sldMk cId="865352605" sldId="328"/>
            <ac:spMk id="3" creationId="{DAF955C5-1F03-FE57-8FDB-4C38E19DDBC9}"/>
          </ac:spMkLst>
        </pc:spChg>
        <pc:spChg chg="mod">
          <ac:chgData name="Matthew Fricke" userId="c5f6485a-74e0-4804-92df-0cb88403e086" providerId="ADAL" clId="{68CB27C5-24D6-664A-8035-97537722F05C}" dt="2023-02-01T17:00:21.544" v="46" actId="1036"/>
          <ac:spMkLst>
            <pc:docMk/>
            <pc:sldMk cId="865352605" sldId="328"/>
            <ac:spMk id="4" creationId="{BD376E19-9862-8542-9792-BA93A986E3F6}"/>
          </ac:spMkLst>
        </pc:spChg>
        <pc:spChg chg="mod">
          <ac:chgData name="Matthew Fricke" userId="c5f6485a-74e0-4804-92df-0cb88403e086" providerId="ADAL" clId="{68CB27C5-24D6-664A-8035-97537722F05C}" dt="2023-02-01T17:00:21.544" v="46" actId="1036"/>
          <ac:spMkLst>
            <pc:docMk/>
            <pc:sldMk cId="865352605" sldId="328"/>
            <ac:spMk id="7" creationId="{9C1F2B48-95B8-0793-3F94-348B22E2A801}"/>
          </ac:spMkLst>
        </pc:spChg>
        <pc:spChg chg="mod">
          <ac:chgData name="Matthew Fricke" userId="c5f6485a-74e0-4804-92df-0cb88403e086" providerId="ADAL" clId="{68CB27C5-24D6-664A-8035-97537722F05C}" dt="2023-02-01T17:00:21.544" v="46" actId="1036"/>
          <ac:spMkLst>
            <pc:docMk/>
            <pc:sldMk cId="865352605" sldId="328"/>
            <ac:spMk id="9" creationId="{C33109B9-8AF9-2438-3679-67CE1E4B55C0}"/>
          </ac:spMkLst>
        </pc:spChg>
        <pc:spChg chg="mod">
          <ac:chgData name="Matthew Fricke" userId="c5f6485a-74e0-4804-92df-0cb88403e086" providerId="ADAL" clId="{68CB27C5-24D6-664A-8035-97537722F05C}" dt="2023-02-01T16:59:48.464" v="16" actId="207"/>
          <ac:spMkLst>
            <pc:docMk/>
            <pc:sldMk cId="865352605" sldId="328"/>
            <ac:spMk id="11" creationId="{4129D049-285F-A17F-06D1-01D4160B5787}"/>
          </ac:spMkLst>
        </pc:spChg>
      </pc:sldChg>
      <pc:sldChg chg="add del setBg">
        <pc:chgData name="Matthew Fricke" userId="c5f6485a-74e0-4804-92df-0cb88403e086" providerId="ADAL" clId="{68CB27C5-24D6-664A-8035-97537722F05C}" dt="2023-02-01T17:01:12.815" v="48"/>
        <pc:sldMkLst>
          <pc:docMk/>
          <pc:sldMk cId="1030253907" sldId="372"/>
        </pc:sldMkLst>
      </pc:sldChg>
      <pc:sldChg chg="delSp modSp add mod">
        <pc:chgData name="Matthew Fricke" userId="c5f6485a-74e0-4804-92df-0cb88403e086" providerId="ADAL" clId="{68CB27C5-24D6-664A-8035-97537722F05C}" dt="2023-02-01T17:02:11.468" v="127" actId="1076"/>
        <pc:sldMkLst>
          <pc:docMk/>
          <pc:sldMk cId="1280783630" sldId="372"/>
        </pc:sldMkLst>
        <pc:spChg chg="del">
          <ac:chgData name="Matthew Fricke" userId="c5f6485a-74e0-4804-92df-0cb88403e086" providerId="ADAL" clId="{68CB27C5-24D6-664A-8035-97537722F05C}" dt="2023-02-01T17:01:45.938" v="99" actId="478"/>
          <ac:spMkLst>
            <pc:docMk/>
            <pc:sldMk cId="1280783630" sldId="372"/>
            <ac:spMk id="3" creationId="{DAF955C5-1F03-FE57-8FDB-4C38E19DDBC9}"/>
          </ac:spMkLst>
        </pc:spChg>
        <pc:spChg chg="del">
          <ac:chgData name="Matthew Fricke" userId="c5f6485a-74e0-4804-92df-0cb88403e086" providerId="ADAL" clId="{68CB27C5-24D6-664A-8035-97537722F05C}" dt="2023-02-01T17:01:48.265" v="100" actId="478"/>
          <ac:spMkLst>
            <pc:docMk/>
            <pc:sldMk cId="1280783630" sldId="372"/>
            <ac:spMk id="4" creationId="{BD376E19-9862-8542-9792-BA93A986E3F6}"/>
          </ac:spMkLst>
        </pc:spChg>
        <pc:spChg chg="mod">
          <ac:chgData name="Matthew Fricke" userId="c5f6485a-74e0-4804-92df-0cb88403e086" providerId="ADAL" clId="{68CB27C5-24D6-664A-8035-97537722F05C}" dt="2023-02-01T17:01:50.990" v="101" actId="1076"/>
          <ac:spMkLst>
            <pc:docMk/>
            <pc:sldMk cId="1280783630" sldId="372"/>
            <ac:spMk id="7" creationId="{9C1F2B48-95B8-0793-3F94-348B22E2A801}"/>
          </ac:spMkLst>
        </pc:spChg>
        <pc:spChg chg="mod">
          <ac:chgData name="Matthew Fricke" userId="c5f6485a-74e0-4804-92df-0cb88403e086" providerId="ADAL" clId="{68CB27C5-24D6-664A-8035-97537722F05C}" dt="2023-02-01T17:02:11.468" v="127" actId="1076"/>
          <ac:spMkLst>
            <pc:docMk/>
            <pc:sldMk cId="1280783630" sldId="372"/>
            <ac:spMk id="9" creationId="{C33109B9-8AF9-2438-3679-67CE1E4B55C0}"/>
          </ac:spMkLst>
        </pc:spChg>
        <pc:spChg chg="mod">
          <ac:chgData name="Matthew Fricke" userId="c5f6485a-74e0-4804-92df-0cb88403e086" providerId="ADAL" clId="{68CB27C5-24D6-664A-8035-97537722F05C}" dt="2023-02-01T17:01:55.963" v="105" actId="20577"/>
          <ac:spMkLst>
            <pc:docMk/>
            <pc:sldMk cId="1280783630" sldId="372"/>
            <ac:spMk id="11" creationId="{84784BB9-802F-C89D-9ECE-020D67318622}"/>
          </ac:spMkLst>
        </pc:spChg>
        <pc:spChg chg="mod">
          <ac:chgData name="Matthew Fricke" userId="c5f6485a-74e0-4804-92df-0cb88403e086" providerId="ADAL" clId="{68CB27C5-24D6-664A-8035-97537722F05C}" dt="2023-02-01T17:01:29.162" v="72" actId="20577"/>
          <ac:spMkLst>
            <pc:docMk/>
            <pc:sldMk cId="1280783630" sldId="372"/>
            <ac:spMk id="12" creationId="{78610392-DAB5-108E-5CBC-5EA6AFCEDDBB}"/>
          </ac:spMkLst>
        </pc:spChg>
        <pc:spChg chg="mod">
          <ac:chgData name="Matthew Fricke" userId="c5f6485a-74e0-4804-92df-0cb88403e086" providerId="ADAL" clId="{68CB27C5-24D6-664A-8035-97537722F05C}" dt="2023-02-01T17:01:22.135" v="50" actId="20577"/>
          <ac:spMkLst>
            <pc:docMk/>
            <pc:sldMk cId="1280783630" sldId="372"/>
            <ac:spMk id="13" creationId="{D72C9544-4F72-C354-7F9D-F877EA0BEE8A}"/>
          </ac:spMkLst>
        </pc:spChg>
      </pc:sldChg>
      <pc:sldChg chg="modSp add del mod">
        <pc:chgData name="Matthew Fricke" userId="c5f6485a-74e0-4804-92df-0cb88403e086" providerId="ADAL" clId="{68CB27C5-24D6-664A-8035-97537722F05C}" dt="2023-02-01T16:58:55.675" v="8" actId="2696"/>
        <pc:sldMkLst>
          <pc:docMk/>
          <pc:sldMk cId="1475780950" sldId="372"/>
        </pc:sldMkLst>
        <pc:spChg chg="mod">
          <ac:chgData name="Matthew Fricke" userId="c5f6485a-74e0-4804-92df-0cb88403e086" providerId="ADAL" clId="{68CB27C5-24D6-664A-8035-97537722F05C}" dt="2023-02-01T16:58:45.789" v="7" actId="20577"/>
          <ac:spMkLst>
            <pc:docMk/>
            <pc:sldMk cId="1475780950" sldId="372"/>
            <ac:spMk id="11" creationId="{95B20171-FF0C-E15D-AAA1-2F699E3D4F3F}"/>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582DB6F-92CB-4E48-B4EC-0B14CB336A93}" type="doc">
      <dgm:prSet loTypeId="urn:microsoft.com/office/officeart/2005/8/layout/hierarchy1" loCatId="hierarchy" qsTypeId="urn:microsoft.com/office/officeart/2005/8/quickstyle/simple1" qsCatId="simple" csTypeId="urn:microsoft.com/office/officeart/2005/8/colors/accent1_2" csCatId="accent1"/>
      <dgm:spPr/>
      <dgm:t>
        <a:bodyPr/>
        <a:lstStyle/>
        <a:p>
          <a:endParaRPr lang="en-US"/>
        </a:p>
      </dgm:t>
    </dgm:pt>
    <dgm:pt modelId="{89D75B2E-4F4F-430F-85C0-DF939ABF0C00}">
      <dgm:prSet/>
      <dgm:spPr/>
      <dgm:t>
        <a:bodyPr/>
        <a:lstStyle/>
        <a:p>
          <a:r>
            <a:rPr lang="en-US"/>
            <a:t>Lmod Modules</a:t>
          </a:r>
        </a:p>
      </dgm:t>
    </dgm:pt>
    <dgm:pt modelId="{E7518C48-3E87-4F18-A9A3-E15542183839}" type="parTrans" cxnId="{FB7FD195-1D84-48FC-897F-D8C73E0D21C3}">
      <dgm:prSet/>
      <dgm:spPr/>
      <dgm:t>
        <a:bodyPr/>
        <a:lstStyle/>
        <a:p>
          <a:endParaRPr lang="en-US"/>
        </a:p>
      </dgm:t>
    </dgm:pt>
    <dgm:pt modelId="{7228CD19-432F-4793-BD31-1BB8AE844D7D}" type="sibTrans" cxnId="{FB7FD195-1D84-48FC-897F-D8C73E0D21C3}">
      <dgm:prSet/>
      <dgm:spPr/>
      <dgm:t>
        <a:bodyPr/>
        <a:lstStyle/>
        <a:p>
          <a:endParaRPr lang="en-US"/>
        </a:p>
      </dgm:t>
    </dgm:pt>
    <dgm:pt modelId="{054FCDAC-B29F-41E5-9BC6-FC2E8827F724}">
      <dgm:prSet/>
      <dgm:spPr/>
      <dgm:t>
        <a:bodyPr/>
        <a:lstStyle/>
        <a:p>
          <a:r>
            <a:rPr lang="en-US"/>
            <a:t>Conda</a:t>
          </a:r>
        </a:p>
      </dgm:t>
    </dgm:pt>
    <dgm:pt modelId="{2AA51FCA-7CCC-40D9-A904-CCDA1A92E78D}" type="parTrans" cxnId="{CEECC49B-EB0A-44EB-91E2-8801CCDF1A07}">
      <dgm:prSet/>
      <dgm:spPr/>
      <dgm:t>
        <a:bodyPr/>
        <a:lstStyle/>
        <a:p>
          <a:endParaRPr lang="en-US"/>
        </a:p>
      </dgm:t>
    </dgm:pt>
    <dgm:pt modelId="{CBA26FEA-B197-4F65-89FB-FE0D2B515BC8}" type="sibTrans" cxnId="{CEECC49B-EB0A-44EB-91E2-8801CCDF1A07}">
      <dgm:prSet/>
      <dgm:spPr/>
      <dgm:t>
        <a:bodyPr/>
        <a:lstStyle/>
        <a:p>
          <a:endParaRPr lang="en-US"/>
        </a:p>
      </dgm:t>
    </dgm:pt>
    <dgm:pt modelId="{1A4B7285-3D66-B24C-8BB9-432FDD7D33FB}" type="pres">
      <dgm:prSet presAssocID="{0582DB6F-92CB-4E48-B4EC-0B14CB336A93}" presName="hierChild1" presStyleCnt="0">
        <dgm:presLayoutVars>
          <dgm:chPref val="1"/>
          <dgm:dir/>
          <dgm:animOne val="branch"/>
          <dgm:animLvl val="lvl"/>
          <dgm:resizeHandles/>
        </dgm:presLayoutVars>
      </dgm:prSet>
      <dgm:spPr/>
    </dgm:pt>
    <dgm:pt modelId="{972C39FA-14EE-E942-BC81-B675C3618041}" type="pres">
      <dgm:prSet presAssocID="{89D75B2E-4F4F-430F-85C0-DF939ABF0C00}" presName="hierRoot1" presStyleCnt="0"/>
      <dgm:spPr/>
    </dgm:pt>
    <dgm:pt modelId="{B8A1216F-DE83-554F-A527-421FB174E86F}" type="pres">
      <dgm:prSet presAssocID="{89D75B2E-4F4F-430F-85C0-DF939ABF0C00}" presName="composite" presStyleCnt="0"/>
      <dgm:spPr/>
    </dgm:pt>
    <dgm:pt modelId="{34F925EE-9709-C744-BFAE-3E9C2C276463}" type="pres">
      <dgm:prSet presAssocID="{89D75B2E-4F4F-430F-85C0-DF939ABF0C00}" presName="background" presStyleLbl="node0" presStyleIdx="0" presStyleCnt="2"/>
      <dgm:spPr/>
    </dgm:pt>
    <dgm:pt modelId="{8518493C-4687-8649-B15B-091086EFCC3A}" type="pres">
      <dgm:prSet presAssocID="{89D75B2E-4F4F-430F-85C0-DF939ABF0C00}" presName="text" presStyleLbl="fgAcc0" presStyleIdx="0" presStyleCnt="2">
        <dgm:presLayoutVars>
          <dgm:chPref val="3"/>
        </dgm:presLayoutVars>
      </dgm:prSet>
      <dgm:spPr/>
    </dgm:pt>
    <dgm:pt modelId="{AFD09399-37DE-8A48-91F5-394F1207C654}" type="pres">
      <dgm:prSet presAssocID="{89D75B2E-4F4F-430F-85C0-DF939ABF0C00}" presName="hierChild2" presStyleCnt="0"/>
      <dgm:spPr/>
    </dgm:pt>
    <dgm:pt modelId="{8B226A5D-4241-D846-B9D6-8680584F721D}" type="pres">
      <dgm:prSet presAssocID="{054FCDAC-B29F-41E5-9BC6-FC2E8827F724}" presName="hierRoot1" presStyleCnt="0"/>
      <dgm:spPr/>
    </dgm:pt>
    <dgm:pt modelId="{22698154-06DD-3F47-8126-33280B0F3E2E}" type="pres">
      <dgm:prSet presAssocID="{054FCDAC-B29F-41E5-9BC6-FC2E8827F724}" presName="composite" presStyleCnt="0"/>
      <dgm:spPr/>
    </dgm:pt>
    <dgm:pt modelId="{194C2DA5-8EB2-6C49-97FB-EF4DE9418A8E}" type="pres">
      <dgm:prSet presAssocID="{054FCDAC-B29F-41E5-9BC6-FC2E8827F724}" presName="background" presStyleLbl="node0" presStyleIdx="1" presStyleCnt="2"/>
      <dgm:spPr/>
    </dgm:pt>
    <dgm:pt modelId="{96E9157B-DFE8-5849-B10A-11699478BC8F}" type="pres">
      <dgm:prSet presAssocID="{054FCDAC-B29F-41E5-9BC6-FC2E8827F724}" presName="text" presStyleLbl="fgAcc0" presStyleIdx="1" presStyleCnt="2">
        <dgm:presLayoutVars>
          <dgm:chPref val="3"/>
        </dgm:presLayoutVars>
      </dgm:prSet>
      <dgm:spPr/>
    </dgm:pt>
    <dgm:pt modelId="{C6C2F02F-1A30-9645-A07C-25C68FC7EDA1}" type="pres">
      <dgm:prSet presAssocID="{054FCDAC-B29F-41E5-9BC6-FC2E8827F724}" presName="hierChild2" presStyleCnt="0"/>
      <dgm:spPr/>
    </dgm:pt>
  </dgm:ptLst>
  <dgm:cxnLst>
    <dgm:cxn modelId="{34592C3E-575A-7A4E-B59A-8210064D1DA6}" type="presOf" srcId="{054FCDAC-B29F-41E5-9BC6-FC2E8827F724}" destId="{96E9157B-DFE8-5849-B10A-11699478BC8F}" srcOrd="0" destOrd="0" presId="urn:microsoft.com/office/officeart/2005/8/layout/hierarchy1"/>
    <dgm:cxn modelId="{FB7FD195-1D84-48FC-897F-D8C73E0D21C3}" srcId="{0582DB6F-92CB-4E48-B4EC-0B14CB336A93}" destId="{89D75B2E-4F4F-430F-85C0-DF939ABF0C00}" srcOrd="0" destOrd="0" parTransId="{E7518C48-3E87-4F18-A9A3-E15542183839}" sibTransId="{7228CD19-432F-4793-BD31-1BB8AE844D7D}"/>
    <dgm:cxn modelId="{CEECC49B-EB0A-44EB-91E2-8801CCDF1A07}" srcId="{0582DB6F-92CB-4E48-B4EC-0B14CB336A93}" destId="{054FCDAC-B29F-41E5-9BC6-FC2E8827F724}" srcOrd="1" destOrd="0" parTransId="{2AA51FCA-7CCC-40D9-A904-CCDA1A92E78D}" sibTransId="{CBA26FEA-B197-4F65-89FB-FE0D2B515BC8}"/>
    <dgm:cxn modelId="{8B8A38C3-F711-BB40-AD5D-317995F21CEE}" type="presOf" srcId="{89D75B2E-4F4F-430F-85C0-DF939ABF0C00}" destId="{8518493C-4687-8649-B15B-091086EFCC3A}" srcOrd="0" destOrd="0" presId="urn:microsoft.com/office/officeart/2005/8/layout/hierarchy1"/>
    <dgm:cxn modelId="{03165FC7-1705-5D4D-9126-B520C47503F7}" type="presOf" srcId="{0582DB6F-92CB-4E48-B4EC-0B14CB336A93}" destId="{1A4B7285-3D66-B24C-8BB9-432FDD7D33FB}" srcOrd="0" destOrd="0" presId="urn:microsoft.com/office/officeart/2005/8/layout/hierarchy1"/>
    <dgm:cxn modelId="{6CE340CD-0825-814E-BAC7-3963BBAEC894}" type="presParOf" srcId="{1A4B7285-3D66-B24C-8BB9-432FDD7D33FB}" destId="{972C39FA-14EE-E942-BC81-B675C3618041}" srcOrd="0" destOrd="0" presId="urn:microsoft.com/office/officeart/2005/8/layout/hierarchy1"/>
    <dgm:cxn modelId="{DD09541A-50AE-0449-BF9F-E327AF0AC8C0}" type="presParOf" srcId="{972C39FA-14EE-E942-BC81-B675C3618041}" destId="{B8A1216F-DE83-554F-A527-421FB174E86F}" srcOrd="0" destOrd="0" presId="urn:microsoft.com/office/officeart/2005/8/layout/hierarchy1"/>
    <dgm:cxn modelId="{0DBDE4CF-41FB-5748-8C67-4A2D9CA549CE}" type="presParOf" srcId="{B8A1216F-DE83-554F-A527-421FB174E86F}" destId="{34F925EE-9709-C744-BFAE-3E9C2C276463}" srcOrd="0" destOrd="0" presId="urn:microsoft.com/office/officeart/2005/8/layout/hierarchy1"/>
    <dgm:cxn modelId="{4778DAED-D336-324F-8BA4-2004491F9C79}" type="presParOf" srcId="{B8A1216F-DE83-554F-A527-421FB174E86F}" destId="{8518493C-4687-8649-B15B-091086EFCC3A}" srcOrd="1" destOrd="0" presId="urn:microsoft.com/office/officeart/2005/8/layout/hierarchy1"/>
    <dgm:cxn modelId="{093628E9-CD0A-F64D-A2F2-8AE5158C42D1}" type="presParOf" srcId="{972C39FA-14EE-E942-BC81-B675C3618041}" destId="{AFD09399-37DE-8A48-91F5-394F1207C654}" srcOrd="1" destOrd="0" presId="urn:microsoft.com/office/officeart/2005/8/layout/hierarchy1"/>
    <dgm:cxn modelId="{925162F3-C07A-8349-917F-8FF358315ECB}" type="presParOf" srcId="{1A4B7285-3D66-B24C-8BB9-432FDD7D33FB}" destId="{8B226A5D-4241-D846-B9D6-8680584F721D}" srcOrd="1" destOrd="0" presId="urn:microsoft.com/office/officeart/2005/8/layout/hierarchy1"/>
    <dgm:cxn modelId="{D3EB1F44-7400-A14B-9FDF-5C6F2EE410C6}" type="presParOf" srcId="{8B226A5D-4241-D846-B9D6-8680584F721D}" destId="{22698154-06DD-3F47-8126-33280B0F3E2E}" srcOrd="0" destOrd="0" presId="urn:microsoft.com/office/officeart/2005/8/layout/hierarchy1"/>
    <dgm:cxn modelId="{B7406151-0BAC-9244-A586-323B12DC42CE}" type="presParOf" srcId="{22698154-06DD-3F47-8126-33280B0F3E2E}" destId="{194C2DA5-8EB2-6C49-97FB-EF4DE9418A8E}" srcOrd="0" destOrd="0" presId="urn:microsoft.com/office/officeart/2005/8/layout/hierarchy1"/>
    <dgm:cxn modelId="{ABEB66EE-CFED-5D48-8B9A-772F16C05CAF}" type="presParOf" srcId="{22698154-06DD-3F47-8126-33280B0F3E2E}" destId="{96E9157B-DFE8-5849-B10A-11699478BC8F}" srcOrd="1" destOrd="0" presId="urn:microsoft.com/office/officeart/2005/8/layout/hierarchy1"/>
    <dgm:cxn modelId="{2BA6B3CC-84BD-1C41-A4A9-888A0C505F68}" type="presParOf" srcId="{8B226A5D-4241-D846-B9D6-8680584F721D}" destId="{C6C2F02F-1A30-9645-A07C-25C68FC7EDA1}"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881D1C5-3B82-4363-9D69-DED538BD50B2}" type="doc">
      <dgm:prSet loTypeId="urn:microsoft.com/office/officeart/2005/8/layout/vList2" loCatId="list" qsTypeId="urn:microsoft.com/office/officeart/2005/8/quickstyle/simple1" qsCatId="simple" csTypeId="urn:microsoft.com/office/officeart/2005/8/colors/colorful5" csCatId="colorful"/>
      <dgm:spPr/>
      <dgm:t>
        <a:bodyPr/>
        <a:lstStyle/>
        <a:p>
          <a:endParaRPr lang="en-US"/>
        </a:p>
      </dgm:t>
    </dgm:pt>
    <dgm:pt modelId="{631422F6-8325-4989-9CE8-45C2536494E5}">
      <dgm:prSet/>
      <dgm:spPr/>
      <dgm:t>
        <a:bodyPr/>
        <a:lstStyle/>
        <a:p>
          <a:r>
            <a:rPr lang="en-US"/>
            <a:t>qgrok</a:t>
          </a:r>
        </a:p>
      </dgm:t>
    </dgm:pt>
    <dgm:pt modelId="{9A2E8EE4-6D1D-4D9F-AFB7-F005D4B8F8A0}" type="parTrans" cxnId="{D3B2B32F-7A10-4DB1-8ACA-5E0FAF8AFB40}">
      <dgm:prSet/>
      <dgm:spPr/>
      <dgm:t>
        <a:bodyPr/>
        <a:lstStyle/>
        <a:p>
          <a:endParaRPr lang="en-US"/>
        </a:p>
      </dgm:t>
    </dgm:pt>
    <dgm:pt modelId="{EC192D9C-76CA-4229-97DE-52BEB2B0DC84}" type="sibTrans" cxnId="{D3B2B32F-7A10-4DB1-8ACA-5E0FAF8AFB40}">
      <dgm:prSet/>
      <dgm:spPr/>
      <dgm:t>
        <a:bodyPr/>
        <a:lstStyle/>
        <a:p>
          <a:endParaRPr lang="en-US"/>
        </a:p>
      </dgm:t>
    </dgm:pt>
    <dgm:pt modelId="{8FB53F71-F1B3-4C9D-9CEE-B8D3CE16AC4A}">
      <dgm:prSet/>
      <dgm:spPr/>
      <dgm:t>
        <a:bodyPr/>
        <a:lstStyle/>
        <a:p>
          <a:r>
            <a:rPr lang="en-US"/>
            <a:t>sbatch</a:t>
          </a:r>
        </a:p>
      </dgm:t>
    </dgm:pt>
    <dgm:pt modelId="{D20F93F5-CF63-4196-96E4-EAD49752DAB3}" type="parTrans" cxnId="{C583A3A1-1446-4791-ADCE-11D1776D7940}">
      <dgm:prSet/>
      <dgm:spPr/>
      <dgm:t>
        <a:bodyPr/>
        <a:lstStyle/>
        <a:p>
          <a:endParaRPr lang="en-US"/>
        </a:p>
      </dgm:t>
    </dgm:pt>
    <dgm:pt modelId="{086D8366-DE75-422C-8634-17BE0A9D525C}" type="sibTrans" cxnId="{C583A3A1-1446-4791-ADCE-11D1776D7940}">
      <dgm:prSet/>
      <dgm:spPr/>
      <dgm:t>
        <a:bodyPr/>
        <a:lstStyle/>
        <a:p>
          <a:endParaRPr lang="en-US"/>
        </a:p>
      </dgm:t>
    </dgm:pt>
    <dgm:pt modelId="{CDE2330A-9924-4929-A7CA-FDC8B755BE10}">
      <dgm:prSet/>
      <dgm:spPr/>
      <dgm:t>
        <a:bodyPr/>
        <a:lstStyle/>
        <a:p>
          <a:r>
            <a:rPr lang="en-US"/>
            <a:t>squeue –u USERNAME</a:t>
          </a:r>
        </a:p>
      </dgm:t>
    </dgm:pt>
    <dgm:pt modelId="{4BFFE6B8-A7AF-4E74-8D3C-7C619D783AA7}" type="parTrans" cxnId="{66165ADC-93B0-4794-B8A3-A01B861E909A}">
      <dgm:prSet/>
      <dgm:spPr/>
      <dgm:t>
        <a:bodyPr/>
        <a:lstStyle/>
        <a:p>
          <a:endParaRPr lang="en-US"/>
        </a:p>
      </dgm:t>
    </dgm:pt>
    <dgm:pt modelId="{E2A7A29C-D19F-4356-A5D0-9057ADDA8FAA}" type="sibTrans" cxnId="{66165ADC-93B0-4794-B8A3-A01B861E909A}">
      <dgm:prSet/>
      <dgm:spPr/>
      <dgm:t>
        <a:bodyPr/>
        <a:lstStyle/>
        <a:p>
          <a:endParaRPr lang="en-US"/>
        </a:p>
      </dgm:t>
    </dgm:pt>
    <dgm:pt modelId="{087B469B-2B7D-2F4D-801B-4D1D42A7AA7D}" type="pres">
      <dgm:prSet presAssocID="{0881D1C5-3B82-4363-9D69-DED538BD50B2}" presName="linear" presStyleCnt="0">
        <dgm:presLayoutVars>
          <dgm:animLvl val="lvl"/>
          <dgm:resizeHandles val="exact"/>
        </dgm:presLayoutVars>
      </dgm:prSet>
      <dgm:spPr/>
    </dgm:pt>
    <dgm:pt modelId="{DFB96BE6-FFE2-C840-A914-AB706048B7B8}" type="pres">
      <dgm:prSet presAssocID="{631422F6-8325-4989-9CE8-45C2536494E5}" presName="parentText" presStyleLbl="node1" presStyleIdx="0" presStyleCnt="3">
        <dgm:presLayoutVars>
          <dgm:chMax val="0"/>
          <dgm:bulletEnabled val="1"/>
        </dgm:presLayoutVars>
      </dgm:prSet>
      <dgm:spPr/>
    </dgm:pt>
    <dgm:pt modelId="{9F1137BA-1EAE-3043-9D26-44FD4EF2BDB2}" type="pres">
      <dgm:prSet presAssocID="{EC192D9C-76CA-4229-97DE-52BEB2B0DC84}" presName="spacer" presStyleCnt="0"/>
      <dgm:spPr/>
    </dgm:pt>
    <dgm:pt modelId="{6A365D05-2074-3844-85F1-CA47FE1584B2}" type="pres">
      <dgm:prSet presAssocID="{8FB53F71-F1B3-4C9D-9CEE-B8D3CE16AC4A}" presName="parentText" presStyleLbl="node1" presStyleIdx="1" presStyleCnt="3">
        <dgm:presLayoutVars>
          <dgm:chMax val="0"/>
          <dgm:bulletEnabled val="1"/>
        </dgm:presLayoutVars>
      </dgm:prSet>
      <dgm:spPr/>
    </dgm:pt>
    <dgm:pt modelId="{708E86DB-CC65-CE4F-9587-50FF0992503A}" type="pres">
      <dgm:prSet presAssocID="{086D8366-DE75-422C-8634-17BE0A9D525C}" presName="spacer" presStyleCnt="0"/>
      <dgm:spPr/>
    </dgm:pt>
    <dgm:pt modelId="{162E3BFC-BC0D-5F4E-A4DB-19ECA45E8911}" type="pres">
      <dgm:prSet presAssocID="{CDE2330A-9924-4929-A7CA-FDC8B755BE10}" presName="parentText" presStyleLbl="node1" presStyleIdx="2" presStyleCnt="3">
        <dgm:presLayoutVars>
          <dgm:chMax val="0"/>
          <dgm:bulletEnabled val="1"/>
        </dgm:presLayoutVars>
      </dgm:prSet>
      <dgm:spPr/>
    </dgm:pt>
  </dgm:ptLst>
  <dgm:cxnLst>
    <dgm:cxn modelId="{75E90226-B831-7443-B7D6-747DD60CEFE1}" type="presOf" srcId="{CDE2330A-9924-4929-A7CA-FDC8B755BE10}" destId="{162E3BFC-BC0D-5F4E-A4DB-19ECA45E8911}" srcOrd="0" destOrd="0" presId="urn:microsoft.com/office/officeart/2005/8/layout/vList2"/>
    <dgm:cxn modelId="{05365528-933B-044C-B835-75D5E885DC5E}" type="presOf" srcId="{8FB53F71-F1B3-4C9D-9CEE-B8D3CE16AC4A}" destId="{6A365D05-2074-3844-85F1-CA47FE1584B2}" srcOrd="0" destOrd="0" presId="urn:microsoft.com/office/officeart/2005/8/layout/vList2"/>
    <dgm:cxn modelId="{D3B2B32F-7A10-4DB1-8ACA-5E0FAF8AFB40}" srcId="{0881D1C5-3B82-4363-9D69-DED538BD50B2}" destId="{631422F6-8325-4989-9CE8-45C2536494E5}" srcOrd="0" destOrd="0" parTransId="{9A2E8EE4-6D1D-4D9F-AFB7-F005D4B8F8A0}" sibTransId="{EC192D9C-76CA-4229-97DE-52BEB2B0DC84}"/>
    <dgm:cxn modelId="{AE7D5B8E-C3BB-D941-95C2-3AFC7D39BA3E}" type="presOf" srcId="{0881D1C5-3B82-4363-9D69-DED538BD50B2}" destId="{087B469B-2B7D-2F4D-801B-4D1D42A7AA7D}" srcOrd="0" destOrd="0" presId="urn:microsoft.com/office/officeart/2005/8/layout/vList2"/>
    <dgm:cxn modelId="{098BEE99-D7D6-364D-9383-5F3C38CB1254}" type="presOf" srcId="{631422F6-8325-4989-9CE8-45C2536494E5}" destId="{DFB96BE6-FFE2-C840-A914-AB706048B7B8}" srcOrd="0" destOrd="0" presId="urn:microsoft.com/office/officeart/2005/8/layout/vList2"/>
    <dgm:cxn modelId="{C583A3A1-1446-4791-ADCE-11D1776D7940}" srcId="{0881D1C5-3B82-4363-9D69-DED538BD50B2}" destId="{8FB53F71-F1B3-4C9D-9CEE-B8D3CE16AC4A}" srcOrd="1" destOrd="0" parTransId="{D20F93F5-CF63-4196-96E4-EAD49752DAB3}" sibTransId="{086D8366-DE75-422C-8634-17BE0A9D525C}"/>
    <dgm:cxn modelId="{66165ADC-93B0-4794-B8A3-A01B861E909A}" srcId="{0881D1C5-3B82-4363-9D69-DED538BD50B2}" destId="{CDE2330A-9924-4929-A7CA-FDC8B755BE10}" srcOrd="2" destOrd="0" parTransId="{4BFFE6B8-A7AF-4E74-8D3C-7C619D783AA7}" sibTransId="{E2A7A29C-D19F-4356-A5D0-9057ADDA8FAA}"/>
    <dgm:cxn modelId="{94279A59-E9B2-024D-99BB-A0EB9AD05365}" type="presParOf" srcId="{087B469B-2B7D-2F4D-801B-4D1D42A7AA7D}" destId="{DFB96BE6-FFE2-C840-A914-AB706048B7B8}" srcOrd="0" destOrd="0" presId="urn:microsoft.com/office/officeart/2005/8/layout/vList2"/>
    <dgm:cxn modelId="{C9D7C7CF-BF13-544E-AED6-0E02F093BD83}" type="presParOf" srcId="{087B469B-2B7D-2F4D-801B-4D1D42A7AA7D}" destId="{9F1137BA-1EAE-3043-9D26-44FD4EF2BDB2}" srcOrd="1" destOrd="0" presId="urn:microsoft.com/office/officeart/2005/8/layout/vList2"/>
    <dgm:cxn modelId="{E19318BD-EB37-0D46-A1FB-722AE51980E2}" type="presParOf" srcId="{087B469B-2B7D-2F4D-801B-4D1D42A7AA7D}" destId="{6A365D05-2074-3844-85F1-CA47FE1584B2}" srcOrd="2" destOrd="0" presId="urn:microsoft.com/office/officeart/2005/8/layout/vList2"/>
    <dgm:cxn modelId="{D50A3CC9-7A3B-7E42-8DB6-3CC65FEE695E}" type="presParOf" srcId="{087B469B-2B7D-2F4D-801B-4D1D42A7AA7D}" destId="{708E86DB-CC65-CE4F-9587-50FF0992503A}" srcOrd="3" destOrd="0" presId="urn:microsoft.com/office/officeart/2005/8/layout/vList2"/>
    <dgm:cxn modelId="{80A930E8-C40D-F047-9D4E-497B43D6B560}" type="presParOf" srcId="{087B469B-2B7D-2F4D-801B-4D1D42A7AA7D}" destId="{162E3BFC-BC0D-5F4E-A4DB-19ECA45E8911}"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9716E59-5453-48A4-8878-840D20C27962}"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6A9006F5-B18C-46F9-AB3D-9DC4991DF3CE}">
      <dgm:prSet/>
      <dgm:spPr/>
      <dgm:t>
        <a:bodyPr/>
        <a:lstStyle/>
        <a:p>
          <a:r>
            <a:rPr lang="en-US"/>
            <a:t>help@carc.unm.edu</a:t>
          </a:r>
        </a:p>
      </dgm:t>
    </dgm:pt>
    <dgm:pt modelId="{71989B18-CCEC-4D01-A669-0A1AA91DAD1B}" type="parTrans" cxnId="{8200D8EA-B0DB-46FF-9ED0-6C2480E4108B}">
      <dgm:prSet/>
      <dgm:spPr/>
      <dgm:t>
        <a:bodyPr/>
        <a:lstStyle/>
        <a:p>
          <a:endParaRPr lang="en-US"/>
        </a:p>
      </dgm:t>
    </dgm:pt>
    <dgm:pt modelId="{687FE8B1-D26A-4F19-81F4-7A232D72E81F}" type="sibTrans" cxnId="{8200D8EA-B0DB-46FF-9ED0-6C2480E4108B}">
      <dgm:prSet/>
      <dgm:spPr/>
      <dgm:t>
        <a:bodyPr/>
        <a:lstStyle/>
        <a:p>
          <a:endParaRPr lang="en-US"/>
        </a:p>
      </dgm:t>
    </dgm:pt>
    <dgm:pt modelId="{78181E3D-B378-44D4-B305-518517848B88}">
      <dgm:prSet/>
      <dgm:spPr/>
      <dgm:t>
        <a:bodyPr/>
        <a:lstStyle/>
        <a:p>
          <a:r>
            <a:rPr lang="en-US"/>
            <a:t>Office hours</a:t>
          </a:r>
        </a:p>
      </dgm:t>
    </dgm:pt>
    <dgm:pt modelId="{A512CADF-2D9C-4D61-84E4-280E17A311E9}" type="parTrans" cxnId="{3623473F-501F-4F82-82F5-B3C862F190F5}">
      <dgm:prSet/>
      <dgm:spPr/>
      <dgm:t>
        <a:bodyPr/>
        <a:lstStyle/>
        <a:p>
          <a:endParaRPr lang="en-US"/>
        </a:p>
      </dgm:t>
    </dgm:pt>
    <dgm:pt modelId="{722CEF97-BB09-447E-A7C4-63E8638B3878}" type="sibTrans" cxnId="{3623473F-501F-4F82-82F5-B3C862F190F5}">
      <dgm:prSet/>
      <dgm:spPr/>
      <dgm:t>
        <a:bodyPr/>
        <a:lstStyle/>
        <a:p>
          <a:endParaRPr lang="en-US"/>
        </a:p>
      </dgm:t>
    </dgm:pt>
    <dgm:pt modelId="{9AFC0641-479A-0742-A317-693193136486}" type="pres">
      <dgm:prSet presAssocID="{39716E59-5453-48A4-8878-840D20C27962}" presName="linear" presStyleCnt="0">
        <dgm:presLayoutVars>
          <dgm:animLvl val="lvl"/>
          <dgm:resizeHandles val="exact"/>
        </dgm:presLayoutVars>
      </dgm:prSet>
      <dgm:spPr/>
    </dgm:pt>
    <dgm:pt modelId="{17E4D07F-06A4-C747-948B-CAC68152748E}" type="pres">
      <dgm:prSet presAssocID="{6A9006F5-B18C-46F9-AB3D-9DC4991DF3CE}" presName="parentText" presStyleLbl="node1" presStyleIdx="0" presStyleCnt="2">
        <dgm:presLayoutVars>
          <dgm:chMax val="0"/>
          <dgm:bulletEnabled val="1"/>
        </dgm:presLayoutVars>
      </dgm:prSet>
      <dgm:spPr/>
    </dgm:pt>
    <dgm:pt modelId="{5F642F98-16C0-4F4F-8AA5-595F0ED96AA7}" type="pres">
      <dgm:prSet presAssocID="{687FE8B1-D26A-4F19-81F4-7A232D72E81F}" presName="spacer" presStyleCnt="0"/>
      <dgm:spPr/>
    </dgm:pt>
    <dgm:pt modelId="{4759450A-2E06-394B-9DE3-B771A6BEF4BE}" type="pres">
      <dgm:prSet presAssocID="{78181E3D-B378-44D4-B305-518517848B88}" presName="parentText" presStyleLbl="node1" presStyleIdx="1" presStyleCnt="2">
        <dgm:presLayoutVars>
          <dgm:chMax val="0"/>
          <dgm:bulletEnabled val="1"/>
        </dgm:presLayoutVars>
      </dgm:prSet>
      <dgm:spPr/>
    </dgm:pt>
  </dgm:ptLst>
  <dgm:cxnLst>
    <dgm:cxn modelId="{6D3F0C08-3E5F-8340-B871-4E472E4517AF}" type="presOf" srcId="{78181E3D-B378-44D4-B305-518517848B88}" destId="{4759450A-2E06-394B-9DE3-B771A6BEF4BE}" srcOrd="0" destOrd="0" presId="urn:microsoft.com/office/officeart/2005/8/layout/vList2"/>
    <dgm:cxn modelId="{8A8A3A1A-D502-7A44-B10E-A6FA7270ED9D}" type="presOf" srcId="{6A9006F5-B18C-46F9-AB3D-9DC4991DF3CE}" destId="{17E4D07F-06A4-C747-948B-CAC68152748E}" srcOrd="0" destOrd="0" presId="urn:microsoft.com/office/officeart/2005/8/layout/vList2"/>
    <dgm:cxn modelId="{3623473F-501F-4F82-82F5-B3C862F190F5}" srcId="{39716E59-5453-48A4-8878-840D20C27962}" destId="{78181E3D-B378-44D4-B305-518517848B88}" srcOrd="1" destOrd="0" parTransId="{A512CADF-2D9C-4D61-84E4-280E17A311E9}" sibTransId="{722CEF97-BB09-447E-A7C4-63E8638B3878}"/>
    <dgm:cxn modelId="{8B4C1984-FDF0-D640-8126-73C5A121CF29}" type="presOf" srcId="{39716E59-5453-48A4-8878-840D20C27962}" destId="{9AFC0641-479A-0742-A317-693193136486}" srcOrd="0" destOrd="0" presId="urn:microsoft.com/office/officeart/2005/8/layout/vList2"/>
    <dgm:cxn modelId="{8200D8EA-B0DB-46FF-9ED0-6C2480E4108B}" srcId="{39716E59-5453-48A4-8878-840D20C27962}" destId="{6A9006F5-B18C-46F9-AB3D-9DC4991DF3CE}" srcOrd="0" destOrd="0" parTransId="{71989B18-CCEC-4D01-A669-0A1AA91DAD1B}" sibTransId="{687FE8B1-D26A-4F19-81F4-7A232D72E81F}"/>
    <dgm:cxn modelId="{D32E5F73-3984-A34A-947F-95700869B240}" type="presParOf" srcId="{9AFC0641-479A-0742-A317-693193136486}" destId="{17E4D07F-06A4-C747-948B-CAC68152748E}" srcOrd="0" destOrd="0" presId="urn:microsoft.com/office/officeart/2005/8/layout/vList2"/>
    <dgm:cxn modelId="{86482093-96E8-B542-8C5C-112042810D85}" type="presParOf" srcId="{9AFC0641-479A-0742-A317-693193136486}" destId="{5F642F98-16C0-4F4F-8AA5-595F0ED96AA7}" srcOrd="1" destOrd="0" presId="urn:microsoft.com/office/officeart/2005/8/layout/vList2"/>
    <dgm:cxn modelId="{CB9B1AC1-A333-954F-9EBE-E9E351B6B67E}" type="presParOf" srcId="{9AFC0641-479A-0742-A317-693193136486}" destId="{4759450A-2E06-394B-9DE3-B771A6BEF4BE}"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4F925EE-9709-C744-BFAE-3E9C2C276463}">
      <dsp:nvSpPr>
        <dsp:cNvPr id="0" name=""/>
        <dsp:cNvSpPr/>
      </dsp:nvSpPr>
      <dsp:spPr>
        <a:xfrm>
          <a:off x="1320" y="150224"/>
          <a:ext cx="4636182" cy="294397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518493C-4687-8649-B15B-091086EFCC3A}">
      <dsp:nvSpPr>
        <dsp:cNvPr id="0" name=""/>
        <dsp:cNvSpPr/>
      </dsp:nvSpPr>
      <dsp:spPr>
        <a:xfrm>
          <a:off x="516452" y="639599"/>
          <a:ext cx="4636182" cy="294397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247650" rIns="247650" bIns="247650" numCol="1" spcCol="1270" anchor="ctr" anchorCtr="0">
          <a:noAutofit/>
        </a:bodyPr>
        <a:lstStyle/>
        <a:p>
          <a:pPr marL="0" lvl="0" indent="0" algn="ctr" defTabSz="2889250">
            <a:lnSpc>
              <a:spcPct val="90000"/>
            </a:lnSpc>
            <a:spcBef>
              <a:spcPct val="0"/>
            </a:spcBef>
            <a:spcAft>
              <a:spcPct val="35000"/>
            </a:spcAft>
            <a:buNone/>
          </a:pPr>
          <a:r>
            <a:rPr lang="en-US" sz="6500" kern="1200"/>
            <a:t>Lmod Modules</a:t>
          </a:r>
        </a:p>
      </dsp:txBody>
      <dsp:txXfrm>
        <a:off x="602678" y="725825"/>
        <a:ext cx="4463730" cy="2771523"/>
      </dsp:txXfrm>
    </dsp:sp>
    <dsp:sp modelId="{194C2DA5-8EB2-6C49-97FB-EF4DE9418A8E}">
      <dsp:nvSpPr>
        <dsp:cNvPr id="0" name=""/>
        <dsp:cNvSpPr/>
      </dsp:nvSpPr>
      <dsp:spPr>
        <a:xfrm>
          <a:off x="5667765" y="150224"/>
          <a:ext cx="4636182" cy="294397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6E9157B-DFE8-5849-B10A-11699478BC8F}">
      <dsp:nvSpPr>
        <dsp:cNvPr id="0" name=""/>
        <dsp:cNvSpPr/>
      </dsp:nvSpPr>
      <dsp:spPr>
        <a:xfrm>
          <a:off x="6182897" y="639599"/>
          <a:ext cx="4636182" cy="294397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247650" rIns="247650" bIns="247650" numCol="1" spcCol="1270" anchor="ctr" anchorCtr="0">
          <a:noAutofit/>
        </a:bodyPr>
        <a:lstStyle/>
        <a:p>
          <a:pPr marL="0" lvl="0" indent="0" algn="ctr" defTabSz="2889250">
            <a:lnSpc>
              <a:spcPct val="90000"/>
            </a:lnSpc>
            <a:spcBef>
              <a:spcPct val="0"/>
            </a:spcBef>
            <a:spcAft>
              <a:spcPct val="35000"/>
            </a:spcAft>
            <a:buNone/>
          </a:pPr>
          <a:r>
            <a:rPr lang="en-US" sz="6500" kern="1200"/>
            <a:t>Conda</a:t>
          </a:r>
        </a:p>
      </dsp:txBody>
      <dsp:txXfrm>
        <a:off x="6269123" y="725825"/>
        <a:ext cx="4463730" cy="277152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B96BE6-FFE2-C840-A914-AB706048B7B8}">
      <dsp:nvSpPr>
        <dsp:cNvPr id="0" name=""/>
        <dsp:cNvSpPr/>
      </dsp:nvSpPr>
      <dsp:spPr>
        <a:xfrm>
          <a:off x="0" y="848326"/>
          <a:ext cx="6263640" cy="1175264"/>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6690" tIns="186690" rIns="186690" bIns="186690" numCol="1" spcCol="1270" anchor="ctr" anchorCtr="0">
          <a:noAutofit/>
        </a:bodyPr>
        <a:lstStyle/>
        <a:p>
          <a:pPr marL="0" lvl="0" indent="0" algn="l" defTabSz="2178050">
            <a:lnSpc>
              <a:spcPct val="90000"/>
            </a:lnSpc>
            <a:spcBef>
              <a:spcPct val="0"/>
            </a:spcBef>
            <a:spcAft>
              <a:spcPct val="35000"/>
            </a:spcAft>
            <a:buNone/>
          </a:pPr>
          <a:r>
            <a:rPr lang="en-US" sz="4900" kern="1200"/>
            <a:t>qgrok</a:t>
          </a:r>
        </a:p>
      </dsp:txBody>
      <dsp:txXfrm>
        <a:off x="57372" y="905698"/>
        <a:ext cx="6148896" cy="1060520"/>
      </dsp:txXfrm>
    </dsp:sp>
    <dsp:sp modelId="{6A365D05-2074-3844-85F1-CA47FE1584B2}">
      <dsp:nvSpPr>
        <dsp:cNvPr id="0" name=""/>
        <dsp:cNvSpPr/>
      </dsp:nvSpPr>
      <dsp:spPr>
        <a:xfrm>
          <a:off x="0" y="2164711"/>
          <a:ext cx="6263640" cy="1175264"/>
        </a:xfrm>
        <a:prstGeom prst="round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6690" tIns="186690" rIns="186690" bIns="186690" numCol="1" spcCol="1270" anchor="ctr" anchorCtr="0">
          <a:noAutofit/>
        </a:bodyPr>
        <a:lstStyle/>
        <a:p>
          <a:pPr marL="0" lvl="0" indent="0" algn="l" defTabSz="2178050">
            <a:lnSpc>
              <a:spcPct val="90000"/>
            </a:lnSpc>
            <a:spcBef>
              <a:spcPct val="0"/>
            </a:spcBef>
            <a:spcAft>
              <a:spcPct val="35000"/>
            </a:spcAft>
            <a:buNone/>
          </a:pPr>
          <a:r>
            <a:rPr lang="en-US" sz="4900" kern="1200"/>
            <a:t>sbatch</a:t>
          </a:r>
        </a:p>
      </dsp:txBody>
      <dsp:txXfrm>
        <a:off x="57372" y="2222083"/>
        <a:ext cx="6148896" cy="1060520"/>
      </dsp:txXfrm>
    </dsp:sp>
    <dsp:sp modelId="{162E3BFC-BC0D-5F4E-A4DB-19ECA45E8911}">
      <dsp:nvSpPr>
        <dsp:cNvPr id="0" name=""/>
        <dsp:cNvSpPr/>
      </dsp:nvSpPr>
      <dsp:spPr>
        <a:xfrm>
          <a:off x="0" y="3481096"/>
          <a:ext cx="6263640" cy="1175264"/>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6690" tIns="186690" rIns="186690" bIns="186690" numCol="1" spcCol="1270" anchor="ctr" anchorCtr="0">
          <a:noAutofit/>
        </a:bodyPr>
        <a:lstStyle/>
        <a:p>
          <a:pPr marL="0" lvl="0" indent="0" algn="l" defTabSz="2178050">
            <a:lnSpc>
              <a:spcPct val="90000"/>
            </a:lnSpc>
            <a:spcBef>
              <a:spcPct val="0"/>
            </a:spcBef>
            <a:spcAft>
              <a:spcPct val="35000"/>
            </a:spcAft>
            <a:buNone/>
          </a:pPr>
          <a:r>
            <a:rPr lang="en-US" sz="4900" kern="1200"/>
            <a:t>squeue –u USERNAME</a:t>
          </a:r>
        </a:p>
      </dsp:txBody>
      <dsp:txXfrm>
        <a:off x="57372" y="3538468"/>
        <a:ext cx="6148896" cy="106052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7E4D07F-06A4-C747-948B-CAC68152748E}">
      <dsp:nvSpPr>
        <dsp:cNvPr id="0" name=""/>
        <dsp:cNvSpPr/>
      </dsp:nvSpPr>
      <dsp:spPr>
        <a:xfrm>
          <a:off x="0" y="1379393"/>
          <a:ext cx="6263640" cy="129519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5740" tIns="205740" rIns="205740" bIns="205740" numCol="1" spcCol="1270" anchor="ctr" anchorCtr="0">
          <a:noAutofit/>
        </a:bodyPr>
        <a:lstStyle/>
        <a:p>
          <a:pPr marL="0" lvl="0" indent="0" algn="l" defTabSz="2400300">
            <a:lnSpc>
              <a:spcPct val="90000"/>
            </a:lnSpc>
            <a:spcBef>
              <a:spcPct val="0"/>
            </a:spcBef>
            <a:spcAft>
              <a:spcPct val="35000"/>
            </a:spcAft>
            <a:buNone/>
          </a:pPr>
          <a:r>
            <a:rPr lang="en-US" sz="5400" kern="1200"/>
            <a:t>help@carc.unm.edu</a:t>
          </a:r>
        </a:p>
      </dsp:txBody>
      <dsp:txXfrm>
        <a:off x="63226" y="1442619"/>
        <a:ext cx="6137188" cy="1168738"/>
      </dsp:txXfrm>
    </dsp:sp>
    <dsp:sp modelId="{4759450A-2E06-394B-9DE3-B771A6BEF4BE}">
      <dsp:nvSpPr>
        <dsp:cNvPr id="0" name=""/>
        <dsp:cNvSpPr/>
      </dsp:nvSpPr>
      <dsp:spPr>
        <a:xfrm>
          <a:off x="0" y="2830103"/>
          <a:ext cx="6263640" cy="1295190"/>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5740" tIns="205740" rIns="205740" bIns="205740" numCol="1" spcCol="1270" anchor="ctr" anchorCtr="0">
          <a:noAutofit/>
        </a:bodyPr>
        <a:lstStyle/>
        <a:p>
          <a:pPr marL="0" lvl="0" indent="0" algn="l" defTabSz="2400300">
            <a:lnSpc>
              <a:spcPct val="90000"/>
            </a:lnSpc>
            <a:spcBef>
              <a:spcPct val="0"/>
            </a:spcBef>
            <a:spcAft>
              <a:spcPct val="35000"/>
            </a:spcAft>
            <a:buNone/>
          </a:pPr>
          <a:r>
            <a:rPr lang="en-US" sz="5400" kern="1200"/>
            <a:t>Office hours</a:t>
          </a:r>
        </a:p>
      </dsp:txBody>
      <dsp:txXfrm>
        <a:off x="63226" y="2893329"/>
        <a:ext cx="6137188" cy="1168738"/>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BE56EA2-6251-9144-8E7E-874629786606}" type="datetimeFigureOut">
              <a:rPr lang="en-US" smtClean="0"/>
              <a:t>2/1/23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37D6F80-0521-E940-BDE4-5CC738AE702E}" type="slidenum">
              <a:rPr lang="en-US" smtClean="0"/>
              <a:t>‹#›</a:t>
            </a:fld>
            <a:endParaRPr lang="en-US"/>
          </a:p>
        </p:txBody>
      </p:sp>
    </p:spTree>
    <p:extLst>
      <p:ext uri="{BB962C8B-B14F-4D97-AF65-F5344CB8AC3E}">
        <p14:creationId xmlns:p14="http://schemas.microsoft.com/office/powerpoint/2010/main" val="30071224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shell is the main interface for </a:t>
            </a:r>
            <a:r>
              <a:rPr lang="en-US" dirty="0" err="1"/>
              <a:t>linux</a:t>
            </a:r>
            <a:r>
              <a:rPr lang="en-US" dirty="0"/>
              <a:t>. You can enter commands here. The operating system (whether it is windows, Mac, or Linux) provides access to </a:t>
            </a:r>
          </a:p>
        </p:txBody>
      </p:sp>
      <p:sp>
        <p:nvSpPr>
          <p:cNvPr id="4" name="Slide Number Placeholder 3"/>
          <p:cNvSpPr>
            <a:spLocks noGrp="1"/>
          </p:cNvSpPr>
          <p:nvPr>
            <p:ph type="sldNum" sz="quarter" idx="5"/>
          </p:nvPr>
        </p:nvSpPr>
        <p:spPr/>
        <p:txBody>
          <a:bodyPr/>
          <a:lstStyle/>
          <a:p>
            <a:fld id="{A37D6F80-0521-E940-BDE4-5CC738AE702E}" type="slidenum">
              <a:rPr lang="en-US" smtClean="0"/>
              <a:t>11</a:t>
            </a:fld>
            <a:endParaRPr lang="en-US"/>
          </a:p>
        </p:txBody>
      </p:sp>
    </p:spTree>
    <p:extLst>
      <p:ext uri="{BB962C8B-B14F-4D97-AF65-F5344CB8AC3E}">
        <p14:creationId xmlns:p14="http://schemas.microsoft.com/office/powerpoint/2010/main" val="37270384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like in Windows and OS X files and directories are organized into a “tree”. Computer scientists don’t usually get out much and so are botanically challenged. The tree is upside down with the “root” of the tree at the top. It is indicated by the forward slash “/”. This is the layout of a typical </a:t>
            </a:r>
            <a:r>
              <a:rPr lang="en-US" dirty="0" err="1"/>
              <a:t>linux</a:t>
            </a:r>
            <a:r>
              <a:rPr lang="en-US" dirty="0"/>
              <a:t> system given just as an example. A </a:t>
            </a:r>
            <a:r>
              <a:rPr lang="en-US" dirty="0" err="1"/>
              <a:t>linux</a:t>
            </a:r>
            <a:r>
              <a:rPr lang="en-US" dirty="0"/>
              <a:t> system can have multiple filesystems each with its own root. Everything I am saying here also applied to Macs because the OS that Macs use is a very close cousin of Linux. The only difference with windows is that the root of filesystems are either a letter and a colon like “C:” or a double back-slash “\\”. The </a:t>
            </a:r>
            <a:r>
              <a:rPr lang="en-US" dirty="0" err="1"/>
              <a:t>linux</a:t>
            </a:r>
            <a:r>
              <a:rPr lang="en-US" dirty="0"/>
              <a:t> approach is that “everything” is a file. Directories are just files that contain more files, some of which might be programs, others might have data in them, and some might be directories that store more files. By the way directories and folders are synonymous. It’s old fashioned now but the idea was that the filesystem is like a filing cabinet. The folders inside are directories, and the documents are kept ”on file”.</a:t>
            </a:r>
          </a:p>
        </p:txBody>
      </p:sp>
      <p:sp>
        <p:nvSpPr>
          <p:cNvPr id="4" name="Slide Number Placeholder 3"/>
          <p:cNvSpPr>
            <a:spLocks noGrp="1"/>
          </p:cNvSpPr>
          <p:nvPr>
            <p:ph type="sldNum" sz="quarter" idx="5"/>
          </p:nvPr>
        </p:nvSpPr>
        <p:spPr/>
        <p:txBody>
          <a:bodyPr/>
          <a:lstStyle/>
          <a:p>
            <a:fld id="{A37D6F80-0521-E940-BDE4-5CC738AE702E}" type="slidenum">
              <a:rPr lang="en-US" smtClean="0"/>
              <a:t>21</a:t>
            </a:fld>
            <a:endParaRPr lang="en-US"/>
          </a:p>
        </p:txBody>
      </p:sp>
    </p:spTree>
    <p:extLst>
      <p:ext uri="{BB962C8B-B14F-4D97-AF65-F5344CB8AC3E}">
        <p14:creationId xmlns:p14="http://schemas.microsoft.com/office/powerpoint/2010/main" val="33755017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command you are going to enter is “</a:t>
            </a:r>
            <a:r>
              <a:rPr lang="en-US" dirty="0" err="1"/>
              <a:t>pwd</a:t>
            </a:r>
            <a:r>
              <a:rPr lang="en-US" dirty="0"/>
              <a:t>” which stands for “print working directory”. In </a:t>
            </a:r>
            <a:r>
              <a:rPr lang="en-US" dirty="0" err="1"/>
              <a:t>linux</a:t>
            </a:r>
            <a:r>
              <a:rPr lang="en-US" dirty="0"/>
              <a:t> the working directory is the directory you are currently in. When you enter a command in BASH the command runs and then the prompt is printed again. In </a:t>
            </a:r>
            <a:r>
              <a:rPr lang="en-US" dirty="0" err="1"/>
              <a:t>linux</a:t>
            </a:r>
            <a:r>
              <a:rPr lang="en-US" dirty="0"/>
              <a:t> “no news is good news” commands try to print as little as possible unless there is a problem. So the current directory is /users/vanilla. Directory and file paths are formatted with names separated by forward slashes “/” just as in Mac. Windows uses “\” back slashes. The leading forward slash “/” always means the root of a filesystem. So in this last the “path” to the current working directory is “root, users, vanilla”.</a:t>
            </a:r>
          </a:p>
        </p:txBody>
      </p:sp>
      <p:sp>
        <p:nvSpPr>
          <p:cNvPr id="4" name="Slide Number Placeholder 3"/>
          <p:cNvSpPr>
            <a:spLocks noGrp="1"/>
          </p:cNvSpPr>
          <p:nvPr>
            <p:ph type="sldNum" sz="quarter" idx="5"/>
          </p:nvPr>
        </p:nvSpPr>
        <p:spPr/>
        <p:txBody>
          <a:bodyPr/>
          <a:lstStyle/>
          <a:p>
            <a:fld id="{A37D6F80-0521-E940-BDE4-5CC738AE702E}" type="slidenum">
              <a:rPr lang="en-US" smtClean="0"/>
              <a:t>22</a:t>
            </a:fld>
            <a:endParaRPr lang="en-US"/>
          </a:p>
        </p:txBody>
      </p:sp>
    </p:spTree>
    <p:extLst>
      <p:ext uri="{BB962C8B-B14F-4D97-AF65-F5344CB8AC3E}">
        <p14:creationId xmlns:p14="http://schemas.microsoft.com/office/powerpoint/2010/main" val="21757780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next command is “ls” which stands for “list storage”. “ls” is probably the command you will enter the most when you are working in </a:t>
            </a:r>
            <a:r>
              <a:rPr lang="en-US" dirty="0" err="1"/>
              <a:t>linux</a:t>
            </a:r>
            <a:r>
              <a:rPr lang="en-US" dirty="0"/>
              <a:t>. So the command shows that there are two things in the home directory. One is a directory names “</a:t>
            </a:r>
            <a:r>
              <a:rPr lang="en-US" dirty="0" err="1"/>
              <a:t>mystuff</a:t>
            </a:r>
            <a:r>
              <a:rPr lang="en-US" dirty="0"/>
              <a:t>” and the other is a “link” or “shortcut” to another filesystem.</a:t>
            </a:r>
          </a:p>
        </p:txBody>
      </p:sp>
      <p:sp>
        <p:nvSpPr>
          <p:cNvPr id="4" name="Slide Number Placeholder 3"/>
          <p:cNvSpPr>
            <a:spLocks noGrp="1"/>
          </p:cNvSpPr>
          <p:nvPr>
            <p:ph type="sldNum" sz="quarter" idx="5"/>
          </p:nvPr>
        </p:nvSpPr>
        <p:spPr/>
        <p:txBody>
          <a:bodyPr/>
          <a:lstStyle/>
          <a:p>
            <a:fld id="{A37D6F80-0521-E940-BDE4-5CC738AE702E}" type="slidenum">
              <a:rPr lang="en-US" smtClean="0"/>
              <a:t>23</a:t>
            </a:fld>
            <a:endParaRPr lang="en-US"/>
          </a:p>
        </p:txBody>
      </p:sp>
    </p:spTree>
    <p:extLst>
      <p:ext uri="{BB962C8B-B14F-4D97-AF65-F5344CB8AC3E}">
        <p14:creationId xmlns:p14="http://schemas.microsoft.com/office/powerpoint/2010/main" val="31940063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“Tree” is a much less commonly used command but it prints the “directory tree”. Here we can see that the </a:t>
            </a:r>
            <a:r>
              <a:rPr lang="en-US" dirty="0" err="1"/>
              <a:t>mystuff</a:t>
            </a:r>
            <a:r>
              <a:rPr lang="en-US" dirty="0"/>
              <a:t> directory contains two files “myfile1” and “myfile2”. It also shows that the “wheeler-scratch” link goes to another file system. The leading “/” shows that the /wheeler/scratch/vanilla path is a complete path. </a:t>
            </a:r>
          </a:p>
        </p:txBody>
      </p:sp>
      <p:sp>
        <p:nvSpPr>
          <p:cNvPr id="4" name="Slide Number Placeholder 3"/>
          <p:cNvSpPr>
            <a:spLocks noGrp="1"/>
          </p:cNvSpPr>
          <p:nvPr>
            <p:ph type="sldNum" sz="quarter" idx="5"/>
          </p:nvPr>
        </p:nvSpPr>
        <p:spPr/>
        <p:txBody>
          <a:bodyPr/>
          <a:lstStyle/>
          <a:p>
            <a:fld id="{A37D6F80-0521-E940-BDE4-5CC738AE702E}" type="slidenum">
              <a:rPr lang="en-US" smtClean="0"/>
              <a:t>24</a:t>
            </a:fld>
            <a:endParaRPr lang="en-US"/>
          </a:p>
        </p:txBody>
      </p:sp>
    </p:spTree>
    <p:extLst>
      <p:ext uri="{BB962C8B-B14F-4D97-AF65-F5344CB8AC3E}">
        <p14:creationId xmlns:p14="http://schemas.microsoft.com/office/powerpoint/2010/main" val="7970581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“Tree” is a much less commonly used command but it prints the “directory tree”. Here we can see that the </a:t>
            </a:r>
            <a:r>
              <a:rPr lang="en-US" dirty="0" err="1"/>
              <a:t>mystuff</a:t>
            </a:r>
            <a:r>
              <a:rPr lang="en-US" dirty="0"/>
              <a:t> directory contains two files “myfile1” and “myfile2”. It also shows that the “wheeler-scratch” link goes to another file system. The leading “/” shows that the /wheeler/scratch/vanilla path is a complete path. </a:t>
            </a:r>
          </a:p>
        </p:txBody>
      </p:sp>
      <p:sp>
        <p:nvSpPr>
          <p:cNvPr id="4" name="Slide Number Placeholder 3"/>
          <p:cNvSpPr>
            <a:spLocks noGrp="1"/>
          </p:cNvSpPr>
          <p:nvPr>
            <p:ph type="sldNum" sz="quarter" idx="5"/>
          </p:nvPr>
        </p:nvSpPr>
        <p:spPr/>
        <p:txBody>
          <a:bodyPr/>
          <a:lstStyle/>
          <a:p>
            <a:fld id="{A37D6F80-0521-E940-BDE4-5CC738AE702E}" type="slidenum">
              <a:rPr lang="en-US" smtClean="0"/>
              <a:t>25</a:t>
            </a:fld>
            <a:endParaRPr lang="en-US"/>
          </a:p>
        </p:txBody>
      </p:sp>
    </p:spTree>
    <p:extLst>
      <p:ext uri="{BB962C8B-B14F-4D97-AF65-F5344CB8AC3E}">
        <p14:creationId xmlns:p14="http://schemas.microsoft.com/office/powerpoint/2010/main" val="25366251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“Tree” is a much less commonly used command but it prints the “directory tree”. Here we can see that the </a:t>
            </a:r>
            <a:r>
              <a:rPr lang="en-US" dirty="0" err="1"/>
              <a:t>mystuff</a:t>
            </a:r>
            <a:r>
              <a:rPr lang="en-US" dirty="0"/>
              <a:t> directory contains two files “myfile1” and “myfile2”. It also shows that the “wheeler-scratch” link goes to another file system. The leading “/” shows that the /wheeler/scratch/vanilla path is a complete path. </a:t>
            </a:r>
          </a:p>
        </p:txBody>
      </p:sp>
      <p:sp>
        <p:nvSpPr>
          <p:cNvPr id="4" name="Slide Number Placeholder 3"/>
          <p:cNvSpPr>
            <a:spLocks noGrp="1"/>
          </p:cNvSpPr>
          <p:nvPr>
            <p:ph type="sldNum" sz="quarter" idx="5"/>
          </p:nvPr>
        </p:nvSpPr>
        <p:spPr/>
        <p:txBody>
          <a:bodyPr/>
          <a:lstStyle/>
          <a:p>
            <a:fld id="{A37D6F80-0521-E940-BDE4-5CC738AE702E}" type="slidenum">
              <a:rPr lang="en-US" smtClean="0"/>
              <a:t>26</a:t>
            </a:fld>
            <a:endParaRPr lang="en-US"/>
          </a:p>
        </p:txBody>
      </p:sp>
    </p:spTree>
    <p:extLst>
      <p:ext uri="{BB962C8B-B14F-4D97-AF65-F5344CB8AC3E}">
        <p14:creationId xmlns:p14="http://schemas.microsoft.com/office/powerpoint/2010/main" val="16421274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go back to the “ls” command. I am running “ls” with an “argument” an argument is just some text that comes after a command or program. If I don’t give “ls” an an argument then it defaults to listing the contents of the current directory. But I can give “ls” a path and ask it to list the contents of that path. Here I gave it a relative path (notice there is no leading forward slash “/”). </a:t>
            </a:r>
          </a:p>
        </p:txBody>
      </p:sp>
      <p:sp>
        <p:nvSpPr>
          <p:cNvPr id="4" name="Slide Number Placeholder 3"/>
          <p:cNvSpPr>
            <a:spLocks noGrp="1"/>
          </p:cNvSpPr>
          <p:nvPr>
            <p:ph type="sldNum" sz="quarter" idx="5"/>
          </p:nvPr>
        </p:nvSpPr>
        <p:spPr/>
        <p:txBody>
          <a:bodyPr/>
          <a:lstStyle/>
          <a:p>
            <a:fld id="{A37D6F80-0521-E940-BDE4-5CC738AE702E}" type="slidenum">
              <a:rPr lang="en-US" smtClean="0"/>
              <a:t>28</a:t>
            </a:fld>
            <a:endParaRPr lang="en-US"/>
          </a:p>
        </p:txBody>
      </p:sp>
    </p:spTree>
    <p:extLst>
      <p:ext uri="{BB962C8B-B14F-4D97-AF65-F5344CB8AC3E}">
        <p14:creationId xmlns:p14="http://schemas.microsoft.com/office/powerpoint/2010/main" val="28143021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the same command but the argument uses the full or absolute path.</a:t>
            </a:r>
          </a:p>
        </p:txBody>
      </p:sp>
      <p:sp>
        <p:nvSpPr>
          <p:cNvPr id="4" name="Slide Number Placeholder 3"/>
          <p:cNvSpPr>
            <a:spLocks noGrp="1"/>
          </p:cNvSpPr>
          <p:nvPr>
            <p:ph type="sldNum" sz="quarter" idx="5"/>
          </p:nvPr>
        </p:nvSpPr>
        <p:spPr/>
        <p:txBody>
          <a:bodyPr/>
          <a:lstStyle/>
          <a:p>
            <a:fld id="{A37D6F80-0521-E940-BDE4-5CC738AE702E}" type="slidenum">
              <a:rPr lang="en-US" smtClean="0"/>
              <a:t>29</a:t>
            </a:fld>
            <a:endParaRPr lang="en-US"/>
          </a:p>
        </p:txBody>
      </p:sp>
    </p:spTree>
    <p:extLst>
      <p:ext uri="{BB962C8B-B14F-4D97-AF65-F5344CB8AC3E}">
        <p14:creationId xmlns:p14="http://schemas.microsoft.com/office/powerpoint/2010/main" val="10299973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here are two more ways to give the path to “</a:t>
            </a:r>
            <a:r>
              <a:rPr lang="en-US" dirty="0" err="1"/>
              <a:t>mystuff</a:t>
            </a:r>
            <a:r>
              <a:rPr lang="en-US" dirty="0"/>
              <a:t>”. The first gives the relative path but explicitly includes the “.” which means the current directory. The second uses the “~” which means “my home directory”. </a:t>
            </a:r>
          </a:p>
        </p:txBody>
      </p:sp>
      <p:sp>
        <p:nvSpPr>
          <p:cNvPr id="4" name="Slide Number Placeholder 3"/>
          <p:cNvSpPr>
            <a:spLocks noGrp="1"/>
          </p:cNvSpPr>
          <p:nvPr>
            <p:ph type="sldNum" sz="quarter" idx="5"/>
          </p:nvPr>
        </p:nvSpPr>
        <p:spPr/>
        <p:txBody>
          <a:bodyPr/>
          <a:lstStyle/>
          <a:p>
            <a:fld id="{A37D6F80-0521-E940-BDE4-5CC738AE702E}" type="slidenum">
              <a:rPr lang="en-US" smtClean="0"/>
              <a:t>30</a:t>
            </a:fld>
            <a:endParaRPr lang="en-US"/>
          </a:p>
        </p:txBody>
      </p:sp>
    </p:spTree>
    <p:extLst>
      <p:ext uri="{BB962C8B-B14F-4D97-AF65-F5344CB8AC3E}">
        <p14:creationId xmlns:p14="http://schemas.microsoft.com/office/powerpoint/2010/main" val="32223010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give ls a different argument. This argument starts with a dash. That usually means that the argument is an option being given to the program. In this case “-a” means show all contents of this directory. Linux hides files and directories by adding a ”.” to the beginning of the file names. Almost always </a:t>
            </a:r>
            <a:r>
              <a:rPr lang="en-US" dirty="0" err="1"/>
              <a:t>linux</a:t>
            </a:r>
            <a:r>
              <a:rPr lang="en-US" dirty="0"/>
              <a:t> hides these files from you for a reason. Linux doesn’t want you to worry about these in the course of your regular work. They are often configuration files for example for programs you might have run. </a:t>
            </a:r>
          </a:p>
        </p:txBody>
      </p:sp>
      <p:sp>
        <p:nvSpPr>
          <p:cNvPr id="4" name="Slide Number Placeholder 3"/>
          <p:cNvSpPr>
            <a:spLocks noGrp="1"/>
          </p:cNvSpPr>
          <p:nvPr>
            <p:ph type="sldNum" sz="quarter" idx="5"/>
          </p:nvPr>
        </p:nvSpPr>
        <p:spPr/>
        <p:txBody>
          <a:bodyPr/>
          <a:lstStyle/>
          <a:p>
            <a:fld id="{A37D6F80-0521-E940-BDE4-5CC738AE702E}" type="slidenum">
              <a:rPr lang="en-US" smtClean="0"/>
              <a:t>31</a:t>
            </a:fld>
            <a:endParaRPr lang="en-US"/>
          </a:p>
        </p:txBody>
      </p:sp>
    </p:spTree>
    <p:extLst>
      <p:ext uri="{BB962C8B-B14F-4D97-AF65-F5344CB8AC3E}">
        <p14:creationId xmlns:p14="http://schemas.microsoft.com/office/powerpoint/2010/main" val="25459894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Most operating systems offer Graphical User Interfaces. They designed to be intuitive and comfortable. </a:t>
            </a:r>
          </a:p>
        </p:txBody>
      </p:sp>
      <p:sp>
        <p:nvSpPr>
          <p:cNvPr id="4" name="Slide Number Placeholder 3"/>
          <p:cNvSpPr>
            <a:spLocks noGrp="1"/>
          </p:cNvSpPr>
          <p:nvPr>
            <p:ph type="sldNum" sz="quarter" idx="5"/>
          </p:nvPr>
        </p:nvSpPr>
        <p:spPr/>
        <p:txBody>
          <a:bodyPr/>
          <a:lstStyle/>
          <a:p>
            <a:fld id="{A37D6F80-0521-E940-BDE4-5CC738AE702E}" type="slidenum">
              <a:rPr lang="en-US" smtClean="0"/>
              <a:t>12</a:t>
            </a:fld>
            <a:endParaRPr lang="en-US"/>
          </a:p>
        </p:txBody>
      </p:sp>
    </p:spTree>
    <p:extLst>
      <p:ext uri="{BB962C8B-B14F-4D97-AF65-F5344CB8AC3E}">
        <p14:creationId xmlns:p14="http://schemas.microsoft.com/office/powerpoint/2010/main" val="8572547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BTW – you might be getting tired of looking at ways to list files by this point. But remember that in </a:t>
            </a:r>
            <a:r>
              <a:rPr lang="en-US" dirty="0" err="1"/>
              <a:t>linux</a:t>
            </a:r>
            <a:r>
              <a:rPr lang="en-US" dirty="0"/>
              <a:t> “everything” is a file. So these tools are critical to getting around and using the system. Here we give “ls” a different option. “-l” tells ls to print information using the long format. Now we can see information like when the the file was last changed, the size of the file, where links go, etc. The </a:t>
            </a:r>
            <a:r>
              <a:rPr lang="en-US" dirty="0" err="1"/>
              <a:t>drwx</a:t>
            </a:r>
            <a:r>
              <a:rPr lang="en-US" dirty="0"/>
              <a:t> </a:t>
            </a:r>
            <a:r>
              <a:rPr lang="en-US" dirty="0" err="1"/>
              <a:t>etc</a:t>
            </a:r>
            <a:r>
              <a:rPr lang="en-US" dirty="0"/>
              <a:t> determine who can read, write, and execute the files.</a:t>
            </a:r>
          </a:p>
        </p:txBody>
      </p:sp>
      <p:sp>
        <p:nvSpPr>
          <p:cNvPr id="4" name="Slide Number Placeholder 3"/>
          <p:cNvSpPr>
            <a:spLocks noGrp="1"/>
          </p:cNvSpPr>
          <p:nvPr>
            <p:ph type="sldNum" sz="quarter" idx="5"/>
          </p:nvPr>
        </p:nvSpPr>
        <p:spPr/>
        <p:txBody>
          <a:bodyPr/>
          <a:lstStyle/>
          <a:p>
            <a:fld id="{A37D6F80-0521-E940-BDE4-5CC738AE702E}" type="slidenum">
              <a:rPr lang="en-US" smtClean="0"/>
              <a:t>32</a:t>
            </a:fld>
            <a:endParaRPr lang="en-US"/>
          </a:p>
        </p:txBody>
      </p:sp>
    </p:spTree>
    <p:extLst>
      <p:ext uri="{BB962C8B-B14F-4D97-AF65-F5344CB8AC3E}">
        <p14:creationId xmlns:p14="http://schemas.microsoft.com/office/powerpoint/2010/main" val="1936752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can start combining arguments to the “ls” program. Here we use “-l” and give a path.</a:t>
            </a:r>
          </a:p>
        </p:txBody>
      </p:sp>
      <p:sp>
        <p:nvSpPr>
          <p:cNvPr id="4" name="Slide Number Placeholder 3"/>
          <p:cNvSpPr>
            <a:spLocks noGrp="1"/>
          </p:cNvSpPr>
          <p:nvPr>
            <p:ph type="sldNum" sz="quarter" idx="5"/>
          </p:nvPr>
        </p:nvSpPr>
        <p:spPr/>
        <p:txBody>
          <a:bodyPr/>
          <a:lstStyle/>
          <a:p>
            <a:fld id="{A37D6F80-0521-E940-BDE4-5CC738AE702E}" type="slidenum">
              <a:rPr lang="en-US" smtClean="0"/>
              <a:t>33</a:t>
            </a:fld>
            <a:endParaRPr lang="en-US"/>
          </a:p>
        </p:txBody>
      </p:sp>
    </p:spTree>
    <p:extLst>
      <p:ext uri="{BB962C8B-B14F-4D97-AF65-F5344CB8AC3E}">
        <p14:creationId xmlns:p14="http://schemas.microsoft.com/office/powerpoint/2010/main" val="387628471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Wildcards </a:t>
            </a:r>
          </a:p>
        </p:txBody>
      </p:sp>
      <p:sp>
        <p:nvSpPr>
          <p:cNvPr id="4" name="Slide Number Placeholder 3"/>
          <p:cNvSpPr>
            <a:spLocks noGrp="1"/>
          </p:cNvSpPr>
          <p:nvPr>
            <p:ph type="sldNum" sz="quarter" idx="5"/>
          </p:nvPr>
        </p:nvSpPr>
        <p:spPr/>
        <p:txBody>
          <a:bodyPr/>
          <a:lstStyle/>
          <a:p>
            <a:fld id="{A37D6F80-0521-E940-BDE4-5CC738AE702E}" type="slidenum">
              <a:rPr lang="en-US" smtClean="0"/>
              <a:t>34</a:t>
            </a:fld>
            <a:endParaRPr lang="en-US"/>
          </a:p>
        </p:txBody>
      </p:sp>
    </p:spTree>
    <p:extLst>
      <p:ext uri="{BB962C8B-B14F-4D97-AF65-F5344CB8AC3E}">
        <p14:creationId xmlns:p14="http://schemas.microsoft.com/office/powerpoint/2010/main" val="243002822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“du” command shows “disk usage” of the directory tree. If you give it no arguments it starts in the current directory. The “-s” option asks for the summary (i.e. total) usage. And as with ls “h” asks for the size in human friendly format.</a:t>
            </a:r>
          </a:p>
        </p:txBody>
      </p:sp>
      <p:sp>
        <p:nvSpPr>
          <p:cNvPr id="4" name="Slide Number Placeholder 3"/>
          <p:cNvSpPr>
            <a:spLocks noGrp="1"/>
          </p:cNvSpPr>
          <p:nvPr>
            <p:ph type="sldNum" sz="quarter" idx="5"/>
          </p:nvPr>
        </p:nvSpPr>
        <p:spPr/>
        <p:txBody>
          <a:bodyPr/>
          <a:lstStyle/>
          <a:p>
            <a:fld id="{A37D6F80-0521-E940-BDE4-5CC738AE702E}" type="slidenum">
              <a:rPr lang="en-US" smtClean="0"/>
              <a:t>35</a:t>
            </a:fld>
            <a:endParaRPr lang="en-US"/>
          </a:p>
        </p:txBody>
      </p:sp>
    </p:spTree>
    <p:extLst>
      <p:ext uri="{BB962C8B-B14F-4D97-AF65-F5344CB8AC3E}">
        <p14:creationId xmlns:p14="http://schemas.microsoft.com/office/powerpoint/2010/main" val="139812784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dirty="0" err="1"/>
              <a:t>df</a:t>
            </a:r>
            <a:r>
              <a:rPr lang="en-US" dirty="0"/>
              <a:t>” or “disk free” command shows you information about all the filesystems on this computer. You don’t need to worry to much about these filesystems since we manage them for you. We worry a lot about how full they are getting but this is summary information for all the users of Wheeler.</a:t>
            </a:r>
          </a:p>
        </p:txBody>
      </p:sp>
      <p:sp>
        <p:nvSpPr>
          <p:cNvPr id="4" name="Slide Number Placeholder 3"/>
          <p:cNvSpPr>
            <a:spLocks noGrp="1"/>
          </p:cNvSpPr>
          <p:nvPr>
            <p:ph type="sldNum" sz="quarter" idx="5"/>
          </p:nvPr>
        </p:nvSpPr>
        <p:spPr/>
        <p:txBody>
          <a:bodyPr/>
          <a:lstStyle/>
          <a:p>
            <a:fld id="{A37D6F80-0521-E940-BDE4-5CC738AE702E}" type="slidenum">
              <a:rPr lang="en-US" smtClean="0"/>
              <a:t>36</a:t>
            </a:fld>
            <a:endParaRPr lang="en-US"/>
          </a:p>
        </p:txBody>
      </p:sp>
    </p:spTree>
    <p:extLst>
      <p:ext uri="{BB962C8B-B14F-4D97-AF65-F5344CB8AC3E}">
        <p14:creationId xmlns:p14="http://schemas.microsoft.com/office/powerpoint/2010/main" val="267740560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number you do have to care about. We limit the amount of storage you have in your home directory so </a:t>
            </a:r>
            <a:r>
              <a:rPr lang="en-US" dirty="0" err="1"/>
              <a:t>noone</a:t>
            </a:r>
            <a:r>
              <a:rPr lang="en-US" dirty="0"/>
              <a:t> can use it all up. Everyone get the same amount of home directory storage. There are other filesystems such as scratch space where the quota is 1 TB. In your home directory the storage is limited to 200GB.  The only numbers that matter are in the “Space” column which show how much you have used, and the “limit” column which shows how much you are allowed to use. If space exceeds limit then you won’t be able to write any more data to your home directory.</a:t>
            </a:r>
          </a:p>
        </p:txBody>
      </p:sp>
      <p:sp>
        <p:nvSpPr>
          <p:cNvPr id="4" name="Slide Number Placeholder 3"/>
          <p:cNvSpPr>
            <a:spLocks noGrp="1"/>
          </p:cNvSpPr>
          <p:nvPr>
            <p:ph type="sldNum" sz="quarter" idx="5"/>
          </p:nvPr>
        </p:nvSpPr>
        <p:spPr/>
        <p:txBody>
          <a:bodyPr/>
          <a:lstStyle/>
          <a:p>
            <a:fld id="{A37D6F80-0521-E940-BDE4-5CC738AE702E}" type="slidenum">
              <a:rPr lang="en-US" smtClean="0"/>
              <a:t>37</a:t>
            </a:fld>
            <a:endParaRPr lang="en-US"/>
          </a:p>
        </p:txBody>
      </p:sp>
    </p:spTree>
    <p:extLst>
      <p:ext uri="{BB962C8B-B14F-4D97-AF65-F5344CB8AC3E}">
        <p14:creationId xmlns:p14="http://schemas.microsoft.com/office/powerpoint/2010/main" val="309856802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cd or “change directory” command allows you to change the current working directory to whatever path, absolute or relative that comes next.</a:t>
            </a:r>
          </a:p>
        </p:txBody>
      </p:sp>
      <p:sp>
        <p:nvSpPr>
          <p:cNvPr id="4" name="Slide Number Placeholder 3"/>
          <p:cNvSpPr>
            <a:spLocks noGrp="1"/>
          </p:cNvSpPr>
          <p:nvPr>
            <p:ph type="sldNum" sz="quarter" idx="5"/>
          </p:nvPr>
        </p:nvSpPr>
        <p:spPr/>
        <p:txBody>
          <a:bodyPr/>
          <a:lstStyle/>
          <a:p>
            <a:fld id="{A37D6F80-0521-E940-BDE4-5CC738AE702E}" type="slidenum">
              <a:rPr lang="en-US" smtClean="0"/>
              <a:t>38</a:t>
            </a:fld>
            <a:endParaRPr lang="en-US"/>
          </a:p>
        </p:txBody>
      </p:sp>
    </p:spTree>
    <p:extLst>
      <p:ext uri="{BB962C8B-B14F-4D97-AF65-F5344CB8AC3E}">
        <p14:creationId xmlns:p14="http://schemas.microsoft.com/office/powerpoint/2010/main" val="318423596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find command. Searches from the current directory through the tree recursively and returns the relative path to the file if it exists. Wildcards can be given to all the commands you have seen – then the command is applied to just filenames that match the pattern with anything substituted for the wildcard.</a:t>
            </a:r>
          </a:p>
        </p:txBody>
      </p:sp>
      <p:sp>
        <p:nvSpPr>
          <p:cNvPr id="4" name="Slide Number Placeholder 3"/>
          <p:cNvSpPr>
            <a:spLocks noGrp="1"/>
          </p:cNvSpPr>
          <p:nvPr>
            <p:ph type="sldNum" sz="quarter" idx="5"/>
          </p:nvPr>
        </p:nvSpPr>
        <p:spPr/>
        <p:txBody>
          <a:bodyPr/>
          <a:lstStyle/>
          <a:p>
            <a:fld id="{A37D6F80-0521-E940-BDE4-5CC738AE702E}" type="slidenum">
              <a:rPr lang="en-US" smtClean="0"/>
              <a:t>39</a:t>
            </a:fld>
            <a:endParaRPr lang="en-US"/>
          </a:p>
        </p:txBody>
      </p:sp>
    </p:spTree>
    <p:extLst>
      <p:ext uri="{BB962C8B-B14F-4D97-AF65-F5344CB8AC3E}">
        <p14:creationId xmlns:p14="http://schemas.microsoft.com/office/powerpoint/2010/main" val="63831467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cd or “change directory” command allows you to change the current working directory to whatever path, absolute or relative that comes next.</a:t>
            </a:r>
          </a:p>
        </p:txBody>
      </p:sp>
      <p:sp>
        <p:nvSpPr>
          <p:cNvPr id="4" name="Slide Number Placeholder 3"/>
          <p:cNvSpPr>
            <a:spLocks noGrp="1"/>
          </p:cNvSpPr>
          <p:nvPr>
            <p:ph type="sldNum" sz="quarter" idx="5"/>
          </p:nvPr>
        </p:nvSpPr>
        <p:spPr/>
        <p:txBody>
          <a:bodyPr/>
          <a:lstStyle/>
          <a:p>
            <a:fld id="{A37D6F80-0521-E940-BDE4-5CC738AE702E}" type="slidenum">
              <a:rPr lang="en-US" smtClean="0"/>
              <a:t>40</a:t>
            </a:fld>
            <a:endParaRPr lang="en-US"/>
          </a:p>
        </p:txBody>
      </p:sp>
    </p:spTree>
    <p:extLst>
      <p:ext uri="{BB962C8B-B14F-4D97-AF65-F5344CB8AC3E}">
        <p14:creationId xmlns:p14="http://schemas.microsoft.com/office/powerpoint/2010/main" val="196265145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cd or “change directory” command allows you to change the current working directory to whatever path, absolute or relative that comes next.</a:t>
            </a:r>
          </a:p>
        </p:txBody>
      </p:sp>
      <p:sp>
        <p:nvSpPr>
          <p:cNvPr id="4" name="Slide Number Placeholder 3"/>
          <p:cNvSpPr>
            <a:spLocks noGrp="1"/>
          </p:cNvSpPr>
          <p:nvPr>
            <p:ph type="sldNum" sz="quarter" idx="5"/>
          </p:nvPr>
        </p:nvSpPr>
        <p:spPr/>
        <p:txBody>
          <a:bodyPr/>
          <a:lstStyle/>
          <a:p>
            <a:fld id="{A37D6F80-0521-E940-BDE4-5CC738AE702E}" type="slidenum">
              <a:rPr lang="en-US" smtClean="0"/>
              <a:t>44</a:t>
            </a:fld>
            <a:endParaRPr lang="en-US"/>
          </a:p>
        </p:txBody>
      </p:sp>
    </p:spTree>
    <p:extLst>
      <p:ext uri="{BB962C8B-B14F-4D97-AF65-F5344CB8AC3E}">
        <p14:creationId xmlns:p14="http://schemas.microsoft.com/office/powerpoint/2010/main" val="22842693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contrast to a nice friendly GUI the command line shell is pretty intimidating. You can type powerful and flexible commands here, but you have to know exactly what to type.</a:t>
            </a:r>
          </a:p>
        </p:txBody>
      </p:sp>
      <p:sp>
        <p:nvSpPr>
          <p:cNvPr id="4" name="Slide Number Placeholder 3"/>
          <p:cNvSpPr>
            <a:spLocks noGrp="1"/>
          </p:cNvSpPr>
          <p:nvPr>
            <p:ph type="sldNum" sz="quarter" idx="5"/>
          </p:nvPr>
        </p:nvSpPr>
        <p:spPr/>
        <p:txBody>
          <a:bodyPr/>
          <a:lstStyle/>
          <a:p>
            <a:fld id="{A37D6F80-0521-E940-BDE4-5CC738AE702E}" type="slidenum">
              <a:rPr lang="en-US" smtClean="0"/>
              <a:t>13</a:t>
            </a:fld>
            <a:endParaRPr lang="en-US"/>
          </a:p>
        </p:txBody>
      </p:sp>
    </p:spTree>
    <p:extLst>
      <p:ext uri="{BB962C8B-B14F-4D97-AF65-F5344CB8AC3E}">
        <p14:creationId xmlns:p14="http://schemas.microsoft.com/office/powerpoint/2010/main" val="110490015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cd or “change directory” command allows you to change the current working directory to whatever path, absolute or relative that comes next.</a:t>
            </a:r>
          </a:p>
        </p:txBody>
      </p:sp>
      <p:sp>
        <p:nvSpPr>
          <p:cNvPr id="4" name="Slide Number Placeholder 3"/>
          <p:cNvSpPr>
            <a:spLocks noGrp="1"/>
          </p:cNvSpPr>
          <p:nvPr>
            <p:ph type="sldNum" sz="quarter" idx="5"/>
          </p:nvPr>
        </p:nvSpPr>
        <p:spPr/>
        <p:txBody>
          <a:bodyPr/>
          <a:lstStyle/>
          <a:p>
            <a:fld id="{A37D6F80-0521-E940-BDE4-5CC738AE702E}" type="slidenum">
              <a:rPr lang="en-US" smtClean="0"/>
              <a:t>45</a:t>
            </a:fld>
            <a:endParaRPr lang="en-US"/>
          </a:p>
        </p:txBody>
      </p:sp>
    </p:spTree>
    <p:extLst>
      <p:ext uri="{BB962C8B-B14F-4D97-AF65-F5344CB8AC3E}">
        <p14:creationId xmlns:p14="http://schemas.microsoft.com/office/powerpoint/2010/main" val="46460212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pattern of the source path being on the left and the destination on the right is repeated for lots of commands.</a:t>
            </a:r>
          </a:p>
        </p:txBody>
      </p:sp>
      <p:sp>
        <p:nvSpPr>
          <p:cNvPr id="4" name="Slide Number Placeholder 3"/>
          <p:cNvSpPr>
            <a:spLocks noGrp="1"/>
          </p:cNvSpPr>
          <p:nvPr>
            <p:ph type="sldNum" sz="quarter" idx="5"/>
          </p:nvPr>
        </p:nvSpPr>
        <p:spPr/>
        <p:txBody>
          <a:bodyPr/>
          <a:lstStyle/>
          <a:p>
            <a:fld id="{A37D6F80-0521-E940-BDE4-5CC738AE702E}" type="slidenum">
              <a:rPr lang="en-US" smtClean="0"/>
              <a:t>46</a:t>
            </a:fld>
            <a:endParaRPr lang="en-US"/>
          </a:p>
        </p:txBody>
      </p:sp>
    </p:spTree>
    <p:extLst>
      <p:ext uri="{BB962C8B-B14F-4D97-AF65-F5344CB8AC3E}">
        <p14:creationId xmlns:p14="http://schemas.microsoft.com/office/powerpoint/2010/main" val="30050098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pattern of the source path being on the left and the destination on the right is repeated for lots of commands.</a:t>
            </a:r>
          </a:p>
        </p:txBody>
      </p:sp>
      <p:sp>
        <p:nvSpPr>
          <p:cNvPr id="4" name="Slide Number Placeholder 3"/>
          <p:cNvSpPr>
            <a:spLocks noGrp="1"/>
          </p:cNvSpPr>
          <p:nvPr>
            <p:ph type="sldNum" sz="quarter" idx="5"/>
          </p:nvPr>
        </p:nvSpPr>
        <p:spPr/>
        <p:txBody>
          <a:bodyPr/>
          <a:lstStyle/>
          <a:p>
            <a:fld id="{A37D6F80-0521-E940-BDE4-5CC738AE702E}" type="slidenum">
              <a:rPr lang="en-US" smtClean="0"/>
              <a:t>47</a:t>
            </a:fld>
            <a:endParaRPr lang="en-US"/>
          </a:p>
        </p:txBody>
      </p:sp>
    </p:spTree>
    <p:extLst>
      <p:ext uri="{BB962C8B-B14F-4D97-AF65-F5344CB8AC3E}">
        <p14:creationId xmlns:p14="http://schemas.microsoft.com/office/powerpoint/2010/main" val="91049459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 option stands for “recursive”. In the BASH shell recursive usually means apply the command to everything in the directory tree starting at the path provided.</a:t>
            </a:r>
          </a:p>
        </p:txBody>
      </p:sp>
      <p:sp>
        <p:nvSpPr>
          <p:cNvPr id="4" name="Slide Number Placeholder 3"/>
          <p:cNvSpPr>
            <a:spLocks noGrp="1"/>
          </p:cNvSpPr>
          <p:nvPr>
            <p:ph type="sldNum" sz="quarter" idx="5"/>
          </p:nvPr>
        </p:nvSpPr>
        <p:spPr/>
        <p:txBody>
          <a:bodyPr/>
          <a:lstStyle/>
          <a:p>
            <a:fld id="{A37D6F80-0521-E940-BDE4-5CC738AE702E}" type="slidenum">
              <a:rPr lang="en-US" smtClean="0"/>
              <a:t>48</a:t>
            </a:fld>
            <a:endParaRPr lang="en-US"/>
          </a:p>
        </p:txBody>
      </p:sp>
    </p:spTree>
    <p:extLst>
      <p:ext uri="{BB962C8B-B14F-4D97-AF65-F5344CB8AC3E}">
        <p14:creationId xmlns:p14="http://schemas.microsoft.com/office/powerpoint/2010/main" val="405528618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dirty="0" err="1"/>
              <a:t>scp</a:t>
            </a:r>
            <a:r>
              <a:rPr lang="en-US" dirty="0"/>
              <a:t>” </a:t>
            </a:r>
            <a:r>
              <a:rPr lang="en-US" dirty="0" err="1"/>
              <a:t>commad</a:t>
            </a:r>
            <a:r>
              <a:rPr lang="en-US" dirty="0"/>
              <a:t> which stands for secure copy is used to copy between computers – just like </a:t>
            </a:r>
            <a:r>
              <a:rPr lang="en-US" dirty="0" err="1"/>
              <a:t>ssh</a:t>
            </a:r>
            <a:r>
              <a:rPr lang="en-US" dirty="0"/>
              <a:t> is used to connect to remote computers. The “-r” option stands for “recursive”. In the BASH shell recursive usually means apply the command to everything in the directory tree starting at the path provided. </a:t>
            </a:r>
          </a:p>
        </p:txBody>
      </p:sp>
      <p:sp>
        <p:nvSpPr>
          <p:cNvPr id="4" name="Slide Number Placeholder 3"/>
          <p:cNvSpPr>
            <a:spLocks noGrp="1"/>
          </p:cNvSpPr>
          <p:nvPr>
            <p:ph type="sldNum" sz="quarter" idx="5"/>
          </p:nvPr>
        </p:nvSpPr>
        <p:spPr/>
        <p:txBody>
          <a:bodyPr/>
          <a:lstStyle/>
          <a:p>
            <a:fld id="{A37D6F80-0521-E940-BDE4-5CC738AE702E}" type="slidenum">
              <a:rPr lang="en-US" smtClean="0"/>
              <a:t>49</a:t>
            </a:fld>
            <a:endParaRPr lang="en-US"/>
          </a:p>
        </p:txBody>
      </p:sp>
    </p:spTree>
    <p:extLst>
      <p:ext uri="{BB962C8B-B14F-4D97-AF65-F5344CB8AC3E}">
        <p14:creationId xmlns:p14="http://schemas.microsoft.com/office/powerpoint/2010/main" val="301001493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 option stands for “recursive”. In the BASH shell recursive usually means apply the command to everything in the directory tree starting at the path provided.</a:t>
            </a:r>
          </a:p>
        </p:txBody>
      </p:sp>
      <p:sp>
        <p:nvSpPr>
          <p:cNvPr id="4" name="Slide Number Placeholder 3"/>
          <p:cNvSpPr>
            <a:spLocks noGrp="1"/>
          </p:cNvSpPr>
          <p:nvPr>
            <p:ph type="sldNum" sz="quarter" idx="5"/>
          </p:nvPr>
        </p:nvSpPr>
        <p:spPr/>
        <p:txBody>
          <a:bodyPr/>
          <a:lstStyle/>
          <a:p>
            <a:fld id="{A37D6F80-0521-E940-BDE4-5CC738AE702E}" type="slidenum">
              <a:rPr lang="en-US" smtClean="0"/>
              <a:t>50</a:t>
            </a:fld>
            <a:endParaRPr lang="en-US"/>
          </a:p>
        </p:txBody>
      </p:sp>
    </p:spTree>
    <p:extLst>
      <p:ext uri="{BB962C8B-B14F-4D97-AF65-F5344CB8AC3E}">
        <p14:creationId xmlns:p14="http://schemas.microsoft.com/office/powerpoint/2010/main" val="305532658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we have to do is reverse the order of the source and destination</a:t>
            </a:r>
          </a:p>
        </p:txBody>
      </p:sp>
      <p:sp>
        <p:nvSpPr>
          <p:cNvPr id="4" name="Slide Number Placeholder 3"/>
          <p:cNvSpPr>
            <a:spLocks noGrp="1"/>
          </p:cNvSpPr>
          <p:nvPr>
            <p:ph type="sldNum" sz="quarter" idx="5"/>
          </p:nvPr>
        </p:nvSpPr>
        <p:spPr/>
        <p:txBody>
          <a:bodyPr/>
          <a:lstStyle/>
          <a:p>
            <a:fld id="{A37D6F80-0521-E940-BDE4-5CC738AE702E}" type="slidenum">
              <a:rPr lang="en-US" smtClean="0"/>
              <a:t>51</a:t>
            </a:fld>
            <a:endParaRPr lang="en-US"/>
          </a:p>
        </p:txBody>
      </p:sp>
    </p:spTree>
    <p:extLst>
      <p:ext uri="{BB962C8B-B14F-4D97-AF65-F5344CB8AC3E}">
        <p14:creationId xmlns:p14="http://schemas.microsoft.com/office/powerpoint/2010/main" val="384614282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we have to do is reverse the order of the source and destination</a:t>
            </a:r>
          </a:p>
        </p:txBody>
      </p:sp>
      <p:sp>
        <p:nvSpPr>
          <p:cNvPr id="4" name="Slide Number Placeholder 3"/>
          <p:cNvSpPr>
            <a:spLocks noGrp="1"/>
          </p:cNvSpPr>
          <p:nvPr>
            <p:ph type="sldNum" sz="quarter" idx="5"/>
          </p:nvPr>
        </p:nvSpPr>
        <p:spPr/>
        <p:txBody>
          <a:bodyPr/>
          <a:lstStyle/>
          <a:p>
            <a:fld id="{A37D6F80-0521-E940-BDE4-5CC738AE702E}" type="slidenum">
              <a:rPr lang="en-US" smtClean="0"/>
              <a:t>52</a:t>
            </a:fld>
            <a:endParaRPr lang="en-US"/>
          </a:p>
        </p:txBody>
      </p:sp>
    </p:spTree>
    <p:extLst>
      <p:ext uri="{BB962C8B-B14F-4D97-AF65-F5344CB8AC3E}">
        <p14:creationId xmlns:p14="http://schemas.microsoft.com/office/powerpoint/2010/main" val="295315377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step before editing a file is to determine what kind of file it is. Trying to open a large data file with a text editor would cause problems. Often people give their files an extension to give you a hint at what's in it. But </a:t>
            </a:r>
            <a:r>
              <a:rPr lang="en-US" dirty="0" err="1"/>
              <a:t>linux</a:t>
            </a:r>
            <a:r>
              <a:rPr lang="en-US" dirty="0"/>
              <a:t> does not require file </a:t>
            </a:r>
            <a:r>
              <a:rPr lang="en-US" dirty="0" err="1"/>
              <a:t>extentions</a:t>
            </a:r>
            <a:r>
              <a:rPr lang="en-US" dirty="0"/>
              <a:t> the way Mac and Windows sometimes do. Instead we can use a program called “file” to see what kind of file something is. The first file is a data file so we don’t want to edit it without a special program designed to handle it. Sometimes ”file” will tell you what that program is. The second file listed is an ACSII text file. BASH has lots of tools to help us work with text files. </a:t>
            </a:r>
          </a:p>
        </p:txBody>
      </p:sp>
      <p:sp>
        <p:nvSpPr>
          <p:cNvPr id="4" name="Slide Number Placeholder 3"/>
          <p:cNvSpPr>
            <a:spLocks noGrp="1"/>
          </p:cNvSpPr>
          <p:nvPr>
            <p:ph type="sldNum" sz="quarter" idx="5"/>
          </p:nvPr>
        </p:nvSpPr>
        <p:spPr/>
        <p:txBody>
          <a:bodyPr/>
          <a:lstStyle/>
          <a:p>
            <a:fld id="{A37D6F80-0521-E940-BDE4-5CC738AE702E}" type="slidenum">
              <a:rPr lang="en-US" smtClean="0"/>
              <a:t>53</a:t>
            </a:fld>
            <a:endParaRPr lang="en-US"/>
          </a:p>
        </p:txBody>
      </p:sp>
    </p:spTree>
    <p:extLst>
      <p:ext uri="{BB962C8B-B14F-4D97-AF65-F5344CB8AC3E}">
        <p14:creationId xmlns:p14="http://schemas.microsoft.com/office/powerpoint/2010/main" val="22442081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most common type of file you will come across in </a:t>
            </a:r>
            <a:r>
              <a:rPr lang="en-US" dirty="0" err="1"/>
              <a:t>linux</a:t>
            </a:r>
            <a:r>
              <a:rPr lang="en-US" dirty="0"/>
              <a:t> are plain text files. When we get to running jobs on the compute nodes we will write text files to define the jobs and read text files to get the results. If we want to display the contents of a file we can use the “cat” command if it is short or “less” if it is longer than one page. There are lots of text editors available on </a:t>
            </a:r>
            <a:r>
              <a:rPr lang="en-US" dirty="0" err="1"/>
              <a:t>linux</a:t>
            </a:r>
            <a:r>
              <a:rPr lang="en-US" dirty="0"/>
              <a:t>. Nano is the simplest when you are just getting started. More advanced editors commonly used are “vi” and “emacs”.</a:t>
            </a:r>
          </a:p>
        </p:txBody>
      </p:sp>
      <p:sp>
        <p:nvSpPr>
          <p:cNvPr id="4" name="Slide Number Placeholder 3"/>
          <p:cNvSpPr>
            <a:spLocks noGrp="1"/>
          </p:cNvSpPr>
          <p:nvPr>
            <p:ph type="sldNum" sz="quarter" idx="5"/>
          </p:nvPr>
        </p:nvSpPr>
        <p:spPr/>
        <p:txBody>
          <a:bodyPr/>
          <a:lstStyle/>
          <a:p>
            <a:fld id="{A37D6F80-0521-E940-BDE4-5CC738AE702E}" type="slidenum">
              <a:rPr lang="en-US" smtClean="0"/>
              <a:t>54</a:t>
            </a:fld>
            <a:endParaRPr lang="en-US"/>
          </a:p>
        </p:txBody>
      </p:sp>
    </p:spTree>
    <p:extLst>
      <p:ext uri="{BB962C8B-B14F-4D97-AF65-F5344CB8AC3E}">
        <p14:creationId xmlns:p14="http://schemas.microsoft.com/office/powerpoint/2010/main" val="20321058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command line shell is much more powerful than a GUI because the actions are not predefined the way icons are. In Linux the command line is a big part of how you interact with the system. Partly that’s because Linux’s ancestor UNIX predates GUIs. It is also a lot easier to run a command line shell remotely than a GUI because a lot less data has to be transmitted over the network (modern fast networks make this less of a problem – but if you try to run a graphical program remotely you will definitely see it is far slower than you are used to). But mostly is is because you can do a lot more from the command line than from a GUI. Even Microsoft has been spending more time on command line shells (</a:t>
            </a:r>
            <a:r>
              <a:rPr lang="en-US" dirty="0" err="1"/>
              <a:t>powershell</a:t>
            </a:r>
            <a:r>
              <a:rPr lang="en-US" dirty="0"/>
              <a:t>) because users find them more powerful. The command line shell allows you to do very complicated things with just a few commands that you couldn’t do with a GUI. From a practical point-of-view, there are very few, if any graphical tools for running programs on an HPC system. No-one has been able to develop a GUI interface that works as well as the command line interface for that sort of task (and I’ve never even seen it attempted – except perhaps a program called Galaxy). Another reason is that people running programs on HPC centers tend to be programmers – and programmers love being able to type their commands. Chemistry, Physics have a long tradition of programming, but so do disciplines such as Psychology.</a:t>
            </a:r>
          </a:p>
        </p:txBody>
      </p:sp>
      <p:sp>
        <p:nvSpPr>
          <p:cNvPr id="4" name="Slide Number Placeholder 3"/>
          <p:cNvSpPr>
            <a:spLocks noGrp="1"/>
          </p:cNvSpPr>
          <p:nvPr>
            <p:ph type="sldNum" sz="quarter" idx="5"/>
          </p:nvPr>
        </p:nvSpPr>
        <p:spPr/>
        <p:txBody>
          <a:bodyPr/>
          <a:lstStyle/>
          <a:p>
            <a:fld id="{A37D6F80-0521-E940-BDE4-5CC738AE702E}" type="slidenum">
              <a:rPr lang="en-US" smtClean="0"/>
              <a:t>15</a:t>
            </a:fld>
            <a:endParaRPr lang="en-US"/>
          </a:p>
        </p:txBody>
      </p:sp>
    </p:spTree>
    <p:extLst>
      <p:ext uri="{BB962C8B-B14F-4D97-AF65-F5344CB8AC3E}">
        <p14:creationId xmlns:p14="http://schemas.microsoft.com/office/powerpoint/2010/main" val="138844299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Command line text editors almost look like they have a GUI </a:t>
            </a:r>
            <a:r>
              <a:rPr lang="en-US" dirty="0" err="1"/>
              <a:t>insterface</a:t>
            </a:r>
            <a:r>
              <a:rPr lang="en-US" dirty="0"/>
              <a:t>. But you won’t be able to use the mouse to navigate only the keyboard.</a:t>
            </a:r>
          </a:p>
        </p:txBody>
      </p:sp>
      <p:sp>
        <p:nvSpPr>
          <p:cNvPr id="4" name="Slide Number Placeholder 3"/>
          <p:cNvSpPr>
            <a:spLocks noGrp="1"/>
          </p:cNvSpPr>
          <p:nvPr>
            <p:ph type="sldNum" sz="quarter" idx="5"/>
          </p:nvPr>
        </p:nvSpPr>
        <p:spPr/>
        <p:txBody>
          <a:bodyPr/>
          <a:lstStyle/>
          <a:p>
            <a:fld id="{A37D6F80-0521-E940-BDE4-5CC738AE702E}" type="slidenum">
              <a:rPr lang="en-US" smtClean="0"/>
              <a:t>55</a:t>
            </a:fld>
            <a:endParaRPr lang="en-US"/>
          </a:p>
        </p:txBody>
      </p:sp>
    </p:spTree>
    <p:extLst>
      <p:ext uri="{BB962C8B-B14F-4D97-AF65-F5344CB8AC3E}">
        <p14:creationId xmlns:p14="http://schemas.microsoft.com/office/powerpoint/2010/main" val="67977873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37D6F80-0521-E940-BDE4-5CC738AE702E}" type="slidenum">
              <a:rPr lang="en-US" smtClean="0"/>
              <a:t>56</a:t>
            </a:fld>
            <a:endParaRPr lang="en-US"/>
          </a:p>
        </p:txBody>
      </p:sp>
    </p:spTree>
    <p:extLst>
      <p:ext uri="{BB962C8B-B14F-4D97-AF65-F5344CB8AC3E}">
        <p14:creationId xmlns:p14="http://schemas.microsoft.com/office/powerpoint/2010/main" val="79446528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37D6F80-0521-E940-BDE4-5CC738AE702E}" type="slidenum">
              <a:rPr lang="en-US" smtClean="0"/>
              <a:t>57</a:t>
            </a:fld>
            <a:endParaRPr lang="en-US"/>
          </a:p>
        </p:txBody>
      </p:sp>
    </p:spTree>
    <p:extLst>
      <p:ext uri="{BB962C8B-B14F-4D97-AF65-F5344CB8AC3E}">
        <p14:creationId xmlns:p14="http://schemas.microsoft.com/office/powerpoint/2010/main" val="282525241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37D6F80-0521-E940-BDE4-5CC738AE702E}" type="slidenum">
              <a:rPr lang="en-US" smtClean="0"/>
              <a:t>60</a:t>
            </a:fld>
            <a:endParaRPr lang="en-US"/>
          </a:p>
        </p:txBody>
      </p:sp>
    </p:spTree>
    <p:extLst>
      <p:ext uri="{BB962C8B-B14F-4D97-AF65-F5344CB8AC3E}">
        <p14:creationId xmlns:p14="http://schemas.microsoft.com/office/powerpoint/2010/main" val="376854955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37D6F80-0521-E940-BDE4-5CC738AE702E}" type="slidenum">
              <a:rPr lang="en-US" smtClean="0"/>
              <a:t>61</a:t>
            </a:fld>
            <a:endParaRPr lang="en-US"/>
          </a:p>
        </p:txBody>
      </p:sp>
    </p:spTree>
    <p:extLst>
      <p:ext uri="{BB962C8B-B14F-4D97-AF65-F5344CB8AC3E}">
        <p14:creationId xmlns:p14="http://schemas.microsoft.com/office/powerpoint/2010/main" val="106100643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37D6F80-0521-E940-BDE4-5CC738AE702E}" type="slidenum">
              <a:rPr lang="en-US" smtClean="0"/>
              <a:t>62</a:t>
            </a:fld>
            <a:endParaRPr lang="en-US"/>
          </a:p>
        </p:txBody>
      </p:sp>
    </p:spTree>
    <p:extLst>
      <p:ext uri="{BB962C8B-B14F-4D97-AF65-F5344CB8AC3E}">
        <p14:creationId xmlns:p14="http://schemas.microsoft.com/office/powerpoint/2010/main" val="17415533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37D6F80-0521-E940-BDE4-5CC738AE702E}" type="slidenum">
              <a:rPr lang="en-US" smtClean="0"/>
              <a:t>68</a:t>
            </a:fld>
            <a:endParaRPr lang="en-US"/>
          </a:p>
        </p:txBody>
      </p:sp>
    </p:spTree>
    <p:extLst>
      <p:ext uri="{BB962C8B-B14F-4D97-AF65-F5344CB8AC3E}">
        <p14:creationId xmlns:p14="http://schemas.microsoft.com/office/powerpoint/2010/main" val="484460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37D6F80-0521-E940-BDE4-5CC738AE702E}" type="slidenum">
              <a:rPr lang="en-US" smtClean="0"/>
              <a:t>69</a:t>
            </a:fld>
            <a:endParaRPr lang="en-US"/>
          </a:p>
        </p:txBody>
      </p:sp>
    </p:spTree>
    <p:extLst>
      <p:ext uri="{BB962C8B-B14F-4D97-AF65-F5344CB8AC3E}">
        <p14:creationId xmlns:p14="http://schemas.microsoft.com/office/powerpoint/2010/main" val="359634013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Each node (just another name for a computer) has CPUs. Each CPU has many cores. Your </a:t>
            </a:r>
          </a:p>
        </p:txBody>
      </p:sp>
      <p:sp>
        <p:nvSpPr>
          <p:cNvPr id="4" name="Slide Number Placeholder 3"/>
          <p:cNvSpPr>
            <a:spLocks noGrp="1"/>
          </p:cNvSpPr>
          <p:nvPr>
            <p:ph type="sldNum" sz="quarter" idx="5"/>
          </p:nvPr>
        </p:nvSpPr>
        <p:spPr/>
        <p:txBody>
          <a:bodyPr/>
          <a:lstStyle/>
          <a:p>
            <a:fld id="{A37D6F80-0521-E940-BDE4-5CC738AE702E}" type="slidenum">
              <a:rPr lang="en-US" smtClean="0"/>
              <a:t>70</a:t>
            </a:fld>
            <a:endParaRPr lang="en-US"/>
          </a:p>
        </p:txBody>
      </p:sp>
    </p:spTree>
    <p:extLst>
      <p:ext uri="{BB962C8B-B14F-4D97-AF65-F5344CB8AC3E}">
        <p14:creationId xmlns:p14="http://schemas.microsoft.com/office/powerpoint/2010/main" val="190796246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head node is just for editing files, compiling programs if you write your own, and sending computations to the compute nodes.</a:t>
            </a:r>
          </a:p>
        </p:txBody>
      </p:sp>
      <p:sp>
        <p:nvSpPr>
          <p:cNvPr id="4" name="Slide Number Placeholder 3"/>
          <p:cNvSpPr>
            <a:spLocks noGrp="1"/>
          </p:cNvSpPr>
          <p:nvPr>
            <p:ph type="sldNum" sz="quarter" idx="5"/>
          </p:nvPr>
        </p:nvSpPr>
        <p:spPr/>
        <p:txBody>
          <a:bodyPr/>
          <a:lstStyle/>
          <a:p>
            <a:fld id="{A37D6F80-0521-E940-BDE4-5CC738AE702E}" type="slidenum">
              <a:rPr lang="en-US" smtClean="0"/>
              <a:t>71</a:t>
            </a:fld>
            <a:endParaRPr lang="en-US"/>
          </a:p>
        </p:txBody>
      </p:sp>
    </p:spTree>
    <p:extLst>
      <p:ext uri="{BB962C8B-B14F-4D97-AF65-F5344CB8AC3E}">
        <p14:creationId xmlns:p14="http://schemas.microsoft.com/office/powerpoint/2010/main" val="951250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Everything we do today, and most of what you do when working with CARC will be done using BASH. In the Mac terminal you will use BASH or Z-shell. On Windows, </a:t>
            </a:r>
            <a:r>
              <a:rPr lang="en-US" dirty="0" err="1"/>
              <a:t>powershell</a:t>
            </a:r>
            <a:r>
              <a:rPr lang="en-US" dirty="0"/>
              <a:t>. You can run graphical programs when needed from the command line shell. BASH assumes you know what you are doing and doesn’t offer a lot of help on the way. BUT helping you is </a:t>
            </a:r>
            <a:r>
              <a:rPr lang="en-US" dirty="0" err="1"/>
              <a:t>Tannor</a:t>
            </a:r>
            <a:r>
              <a:rPr lang="en-US" dirty="0"/>
              <a:t>, Kevin, and my job. So make use of us in office hours. If you are running on your own system you have to be careful – there are commands that can damage the software and data on your system. On CARC systems there are very few things you can do that will harm our systems – you can affect your own data and software – but don’t worry that you are going to do anything to hurt the CARC systems.</a:t>
            </a:r>
          </a:p>
        </p:txBody>
      </p:sp>
      <p:sp>
        <p:nvSpPr>
          <p:cNvPr id="4" name="Slide Number Placeholder 3"/>
          <p:cNvSpPr>
            <a:spLocks noGrp="1"/>
          </p:cNvSpPr>
          <p:nvPr>
            <p:ph type="sldNum" sz="quarter" idx="5"/>
          </p:nvPr>
        </p:nvSpPr>
        <p:spPr/>
        <p:txBody>
          <a:bodyPr/>
          <a:lstStyle/>
          <a:p>
            <a:fld id="{A37D6F80-0521-E940-BDE4-5CC738AE702E}" type="slidenum">
              <a:rPr lang="en-US" smtClean="0"/>
              <a:t>16</a:t>
            </a:fld>
            <a:endParaRPr lang="en-US"/>
          </a:p>
        </p:txBody>
      </p:sp>
    </p:spTree>
    <p:extLst>
      <p:ext uri="{BB962C8B-B14F-4D97-AF65-F5344CB8AC3E}">
        <p14:creationId xmlns:p14="http://schemas.microsoft.com/office/powerpoint/2010/main" val="105519034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workstations in front of you have one CPU with 4 cores.</a:t>
            </a:r>
          </a:p>
        </p:txBody>
      </p:sp>
      <p:sp>
        <p:nvSpPr>
          <p:cNvPr id="4" name="Slide Number Placeholder 3"/>
          <p:cNvSpPr>
            <a:spLocks noGrp="1"/>
          </p:cNvSpPr>
          <p:nvPr>
            <p:ph type="sldNum" sz="quarter" idx="5"/>
          </p:nvPr>
        </p:nvSpPr>
        <p:spPr/>
        <p:txBody>
          <a:bodyPr/>
          <a:lstStyle/>
          <a:p>
            <a:fld id="{A37D6F80-0521-E940-BDE4-5CC738AE702E}" type="slidenum">
              <a:rPr lang="en-US" smtClean="0"/>
              <a:t>72</a:t>
            </a:fld>
            <a:endParaRPr lang="en-US"/>
          </a:p>
        </p:txBody>
      </p:sp>
    </p:spTree>
    <p:extLst>
      <p:ext uri="{BB962C8B-B14F-4D97-AF65-F5344CB8AC3E}">
        <p14:creationId xmlns:p14="http://schemas.microsoft.com/office/powerpoint/2010/main" val="84949951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37D6F80-0521-E940-BDE4-5CC738AE702E}" type="slidenum">
              <a:rPr lang="en-US" smtClean="0"/>
              <a:t>73</a:t>
            </a:fld>
            <a:endParaRPr lang="en-US"/>
          </a:p>
        </p:txBody>
      </p:sp>
    </p:spTree>
    <p:extLst>
      <p:ext uri="{BB962C8B-B14F-4D97-AF65-F5344CB8AC3E}">
        <p14:creationId xmlns:p14="http://schemas.microsoft.com/office/powerpoint/2010/main" val="360161919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Really the developers just liked the TV show Futurama</a:t>
            </a:r>
          </a:p>
        </p:txBody>
      </p:sp>
      <p:sp>
        <p:nvSpPr>
          <p:cNvPr id="4" name="Slide Number Placeholder 3"/>
          <p:cNvSpPr>
            <a:spLocks noGrp="1"/>
          </p:cNvSpPr>
          <p:nvPr>
            <p:ph type="sldNum" sz="quarter" idx="5"/>
          </p:nvPr>
        </p:nvSpPr>
        <p:spPr/>
        <p:txBody>
          <a:bodyPr/>
          <a:lstStyle/>
          <a:p>
            <a:fld id="{A37D6F80-0521-E940-BDE4-5CC738AE702E}" type="slidenum">
              <a:rPr lang="en-US" smtClean="0"/>
              <a:t>76</a:t>
            </a:fld>
            <a:endParaRPr lang="en-US"/>
          </a:p>
        </p:txBody>
      </p:sp>
    </p:spTree>
    <p:extLst>
      <p:ext uri="{BB962C8B-B14F-4D97-AF65-F5344CB8AC3E}">
        <p14:creationId xmlns:p14="http://schemas.microsoft.com/office/powerpoint/2010/main" val="27262766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37D6F80-0521-E940-BDE4-5CC738AE702E}" type="slidenum">
              <a:rPr lang="en-US" smtClean="0"/>
              <a:t>77</a:t>
            </a:fld>
            <a:endParaRPr lang="en-US"/>
          </a:p>
        </p:txBody>
      </p:sp>
    </p:spTree>
    <p:extLst>
      <p:ext uri="{BB962C8B-B14F-4D97-AF65-F5344CB8AC3E}">
        <p14:creationId xmlns:p14="http://schemas.microsoft.com/office/powerpoint/2010/main" val="333523190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37D6F80-0521-E940-BDE4-5CC738AE702E}" type="slidenum">
              <a:rPr lang="en-US" smtClean="0"/>
              <a:t>78</a:t>
            </a:fld>
            <a:endParaRPr lang="en-US"/>
          </a:p>
        </p:txBody>
      </p:sp>
    </p:spTree>
    <p:extLst>
      <p:ext uri="{BB962C8B-B14F-4D97-AF65-F5344CB8AC3E}">
        <p14:creationId xmlns:p14="http://schemas.microsoft.com/office/powerpoint/2010/main" val="165772943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37D6F80-0521-E940-BDE4-5CC738AE702E}" type="slidenum">
              <a:rPr lang="en-US" smtClean="0"/>
              <a:t>80</a:t>
            </a:fld>
            <a:endParaRPr lang="en-US"/>
          </a:p>
        </p:txBody>
      </p:sp>
    </p:spTree>
    <p:extLst>
      <p:ext uri="{BB962C8B-B14F-4D97-AF65-F5344CB8AC3E}">
        <p14:creationId xmlns:p14="http://schemas.microsoft.com/office/powerpoint/2010/main" val="361018383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output of the hostname command is just the name of the compute node it ran on. Using </a:t>
            </a:r>
            <a:r>
              <a:rPr lang="en-US" dirty="0" err="1"/>
              <a:t>srun</a:t>
            </a:r>
            <a:r>
              <a:rPr lang="en-US" dirty="0"/>
              <a:t> like this is like running a command or program in the shell. This is an easy way to run lots of copies of your program in parallel.</a:t>
            </a:r>
          </a:p>
        </p:txBody>
      </p:sp>
      <p:sp>
        <p:nvSpPr>
          <p:cNvPr id="4" name="Slide Number Placeholder 3"/>
          <p:cNvSpPr>
            <a:spLocks noGrp="1"/>
          </p:cNvSpPr>
          <p:nvPr>
            <p:ph type="sldNum" sz="quarter" idx="5"/>
          </p:nvPr>
        </p:nvSpPr>
        <p:spPr/>
        <p:txBody>
          <a:bodyPr/>
          <a:lstStyle/>
          <a:p>
            <a:fld id="{A37D6F80-0521-E940-BDE4-5CC738AE702E}" type="slidenum">
              <a:rPr lang="en-US" smtClean="0"/>
              <a:t>81</a:t>
            </a:fld>
            <a:endParaRPr lang="en-US"/>
          </a:p>
        </p:txBody>
      </p:sp>
    </p:spTree>
    <p:extLst>
      <p:ext uri="{BB962C8B-B14F-4D97-AF65-F5344CB8AC3E}">
        <p14:creationId xmlns:p14="http://schemas.microsoft.com/office/powerpoint/2010/main" val="120940956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output of the hostname command is just the name of the compute node it ran on. Using </a:t>
            </a:r>
            <a:r>
              <a:rPr lang="en-US" dirty="0" err="1"/>
              <a:t>srun</a:t>
            </a:r>
            <a:r>
              <a:rPr lang="en-US" dirty="0"/>
              <a:t> like this is like running a command or program in the shell. This is an easy way to run lots of copies of your program in parallel.</a:t>
            </a:r>
          </a:p>
        </p:txBody>
      </p:sp>
      <p:sp>
        <p:nvSpPr>
          <p:cNvPr id="4" name="Slide Number Placeholder 3"/>
          <p:cNvSpPr>
            <a:spLocks noGrp="1"/>
          </p:cNvSpPr>
          <p:nvPr>
            <p:ph type="sldNum" sz="quarter" idx="5"/>
          </p:nvPr>
        </p:nvSpPr>
        <p:spPr/>
        <p:txBody>
          <a:bodyPr/>
          <a:lstStyle/>
          <a:p>
            <a:fld id="{A37D6F80-0521-E940-BDE4-5CC738AE702E}" type="slidenum">
              <a:rPr lang="en-US" smtClean="0"/>
              <a:t>82</a:t>
            </a:fld>
            <a:endParaRPr lang="en-US"/>
          </a:p>
        </p:txBody>
      </p:sp>
    </p:spTree>
    <p:extLst>
      <p:ext uri="{BB962C8B-B14F-4D97-AF65-F5344CB8AC3E}">
        <p14:creationId xmlns:p14="http://schemas.microsoft.com/office/powerpoint/2010/main" val="92557245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output of the hostname command is just the name of the compute node it ran on. Using </a:t>
            </a:r>
            <a:r>
              <a:rPr lang="en-US" dirty="0" err="1"/>
              <a:t>srun</a:t>
            </a:r>
            <a:r>
              <a:rPr lang="en-US" dirty="0"/>
              <a:t> like this is like running a command or program in the shell. This is an easy way to run lots of copies of your program in parallel.</a:t>
            </a:r>
          </a:p>
        </p:txBody>
      </p:sp>
      <p:sp>
        <p:nvSpPr>
          <p:cNvPr id="4" name="Slide Number Placeholder 3"/>
          <p:cNvSpPr>
            <a:spLocks noGrp="1"/>
          </p:cNvSpPr>
          <p:nvPr>
            <p:ph type="sldNum" sz="quarter" idx="5"/>
          </p:nvPr>
        </p:nvSpPr>
        <p:spPr/>
        <p:txBody>
          <a:bodyPr/>
          <a:lstStyle/>
          <a:p>
            <a:fld id="{A37D6F80-0521-E940-BDE4-5CC738AE702E}" type="slidenum">
              <a:rPr lang="en-US" smtClean="0"/>
              <a:t>83</a:t>
            </a:fld>
            <a:endParaRPr lang="en-US"/>
          </a:p>
        </p:txBody>
      </p:sp>
    </p:spTree>
    <p:extLst>
      <p:ext uri="{BB962C8B-B14F-4D97-AF65-F5344CB8AC3E}">
        <p14:creationId xmlns:p14="http://schemas.microsoft.com/office/powerpoint/2010/main" val="352895159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output of the hostname command is just the name of the compute node it ran on. Using </a:t>
            </a:r>
            <a:r>
              <a:rPr lang="en-US" dirty="0" err="1"/>
              <a:t>srun</a:t>
            </a:r>
            <a:r>
              <a:rPr lang="en-US" dirty="0"/>
              <a:t> like this is like running a command or program in the shell. This is an easy way to run lots of copies of your program in parallel.</a:t>
            </a:r>
          </a:p>
        </p:txBody>
      </p:sp>
      <p:sp>
        <p:nvSpPr>
          <p:cNvPr id="4" name="Slide Number Placeholder 3"/>
          <p:cNvSpPr>
            <a:spLocks noGrp="1"/>
          </p:cNvSpPr>
          <p:nvPr>
            <p:ph type="sldNum" sz="quarter" idx="5"/>
          </p:nvPr>
        </p:nvSpPr>
        <p:spPr/>
        <p:txBody>
          <a:bodyPr/>
          <a:lstStyle/>
          <a:p>
            <a:fld id="{A37D6F80-0521-E940-BDE4-5CC738AE702E}" type="slidenum">
              <a:rPr lang="en-US" smtClean="0"/>
              <a:t>84</a:t>
            </a:fld>
            <a:endParaRPr lang="en-US"/>
          </a:p>
        </p:txBody>
      </p:sp>
    </p:spTree>
    <p:extLst>
      <p:ext uri="{BB962C8B-B14F-4D97-AF65-F5344CB8AC3E}">
        <p14:creationId xmlns:p14="http://schemas.microsoft.com/office/powerpoint/2010/main" val="19150674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Linux data and programs are always organized into files and directories. So the first command you will learn is “ls” which stands for list storage.</a:t>
            </a:r>
          </a:p>
        </p:txBody>
      </p:sp>
      <p:sp>
        <p:nvSpPr>
          <p:cNvPr id="4" name="Slide Number Placeholder 3"/>
          <p:cNvSpPr>
            <a:spLocks noGrp="1"/>
          </p:cNvSpPr>
          <p:nvPr>
            <p:ph type="sldNum" sz="quarter" idx="5"/>
          </p:nvPr>
        </p:nvSpPr>
        <p:spPr/>
        <p:txBody>
          <a:bodyPr/>
          <a:lstStyle/>
          <a:p>
            <a:fld id="{A37D6F80-0521-E940-BDE4-5CC738AE702E}" type="slidenum">
              <a:rPr lang="en-US" smtClean="0"/>
              <a:t>17</a:t>
            </a:fld>
            <a:endParaRPr lang="en-US"/>
          </a:p>
        </p:txBody>
      </p:sp>
    </p:spTree>
    <p:extLst>
      <p:ext uri="{BB962C8B-B14F-4D97-AF65-F5344CB8AC3E}">
        <p14:creationId xmlns:p14="http://schemas.microsoft.com/office/powerpoint/2010/main" val="148180538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37D6F80-0521-E940-BDE4-5CC738AE702E}" type="slidenum">
              <a:rPr lang="en-US" smtClean="0"/>
              <a:t>85</a:t>
            </a:fld>
            <a:endParaRPr lang="en-US"/>
          </a:p>
        </p:txBody>
      </p:sp>
    </p:spTree>
    <p:extLst>
      <p:ext uri="{BB962C8B-B14F-4D97-AF65-F5344CB8AC3E}">
        <p14:creationId xmlns:p14="http://schemas.microsoft.com/office/powerpoint/2010/main" val="314555395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really useful command. It is hard sometimes to know if we asked for the right number of CPUs, amount of RAM, </a:t>
            </a:r>
            <a:r>
              <a:rPr lang="en-US" dirty="0" err="1"/>
              <a:t>etc</a:t>
            </a:r>
            <a:r>
              <a:rPr lang="en-US" dirty="0"/>
              <a:t> for our program. If we ask for too much we are </a:t>
            </a:r>
            <a:r>
              <a:rPr lang="en-US" dirty="0" err="1"/>
              <a:t>wasint</a:t>
            </a:r>
            <a:r>
              <a:rPr lang="en-US" dirty="0"/>
              <a:t> resources, too little and our program will crash. “</a:t>
            </a:r>
            <a:r>
              <a:rPr lang="en-US" dirty="0" err="1"/>
              <a:t>seff</a:t>
            </a:r>
            <a:r>
              <a:rPr lang="en-US" dirty="0"/>
              <a:t>” – </a:t>
            </a:r>
            <a:r>
              <a:rPr lang="en-US" dirty="0" err="1"/>
              <a:t>slurm</a:t>
            </a:r>
            <a:r>
              <a:rPr lang="en-US" dirty="0"/>
              <a:t> efficiency reports how much of the resources our job used. </a:t>
            </a:r>
          </a:p>
        </p:txBody>
      </p:sp>
      <p:sp>
        <p:nvSpPr>
          <p:cNvPr id="4" name="Slide Number Placeholder 3"/>
          <p:cNvSpPr>
            <a:spLocks noGrp="1"/>
          </p:cNvSpPr>
          <p:nvPr>
            <p:ph type="sldNum" sz="quarter" idx="5"/>
          </p:nvPr>
        </p:nvSpPr>
        <p:spPr/>
        <p:txBody>
          <a:bodyPr/>
          <a:lstStyle/>
          <a:p>
            <a:fld id="{A37D6F80-0521-E940-BDE4-5CC738AE702E}" type="slidenum">
              <a:rPr lang="en-US" smtClean="0"/>
              <a:t>99</a:t>
            </a:fld>
            <a:endParaRPr lang="en-US"/>
          </a:p>
        </p:txBody>
      </p:sp>
    </p:spTree>
    <p:extLst>
      <p:ext uri="{BB962C8B-B14F-4D97-AF65-F5344CB8AC3E}">
        <p14:creationId xmlns:p14="http://schemas.microsoft.com/office/powerpoint/2010/main" val="37991508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hostname is the name of the network name of the computer you are logged into</a:t>
            </a:r>
          </a:p>
        </p:txBody>
      </p:sp>
      <p:sp>
        <p:nvSpPr>
          <p:cNvPr id="4" name="Slide Number Placeholder 3"/>
          <p:cNvSpPr>
            <a:spLocks noGrp="1"/>
          </p:cNvSpPr>
          <p:nvPr>
            <p:ph type="sldNum" sz="quarter" idx="5"/>
          </p:nvPr>
        </p:nvSpPr>
        <p:spPr/>
        <p:txBody>
          <a:bodyPr/>
          <a:lstStyle/>
          <a:p>
            <a:fld id="{A37D6F80-0521-E940-BDE4-5CC738AE702E}" type="slidenum">
              <a:rPr lang="en-US" smtClean="0"/>
              <a:t>18</a:t>
            </a:fld>
            <a:endParaRPr lang="en-US"/>
          </a:p>
        </p:txBody>
      </p:sp>
    </p:spTree>
    <p:extLst>
      <p:ext uri="{BB962C8B-B14F-4D97-AF65-F5344CB8AC3E}">
        <p14:creationId xmlns:p14="http://schemas.microsoft.com/office/powerpoint/2010/main" val="20255591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directory tree is the same concept in Windows and OSX.</a:t>
            </a:r>
          </a:p>
        </p:txBody>
      </p:sp>
      <p:sp>
        <p:nvSpPr>
          <p:cNvPr id="4" name="Slide Number Placeholder 3"/>
          <p:cNvSpPr>
            <a:spLocks noGrp="1"/>
          </p:cNvSpPr>
          <p:nvPr>
            <p:ph type="sldNum" sz="quarter" idx="5"/>
          </p:nvPr>
        </p:nvSpPr>
        <p:spPr/>
        <p:txBody>
          <a:bodyPr/>
          <a:lstStyle/>
          <a:p>
            <a:fld id="{A37D6F80-0521-E940-BDE4-5CC738AE702E}" type="slidenum">
              <a:rPr lang="en-US" smtClean="0"/>
              <a:t>19</a:t>
            </a:fld>
            <a:endParaRPr lang="en-US"/>
          </a:p>
        </p:txBody>
      </p:sp>
    </p:spTree>
    <p:extLst>
      <p:ext uri="{BB962C8B-B14F-4D97-AF65-F5344CB8AC3E}">
        <p14:creationId xmlns:p14="http://schemas.microsoft.com/office/powerpoint/2010/main" val="11538187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the account had administrator rights it would have a hash # at the end.</a:t>
            </a:r>
          </a:p>
        </p:txBody>
      </p:sp>
      <p:sp>
        <p:nvSpPr>
          <p:cNvPr id="4" name="Slide Number Placeholder 3"/>
          <p:cNvSpPr>
            <a:spLocks noGrp="1"/>
          </p:cNvSpPr>
          <p:nvPr>
            <p:ph type="sldNum" sz="quarter" idx="5"/>
          </p:nvPr>
        </p:nvSpPr>
        <p:spPr/>
        <p:txBody>
          <a:bodyPr/>
          <a:lstStyle/>
          <a:p>
            <a:fld id="{A37D6F80-0521-E940-BDE4-5CC738AE702E}" type="slidenum">
              <a:rPr lang="en-US" smtClean="0"/>
              <a:t>20</a:t>
            </a:fld>
            <a:endParaRPr lang="en-US"/>
          </a:p>
        </p:txBody>
      </p:sp>
    </p:spTree>
    <p:extLst>
      <p:ext uri="{BB962C8B-B14F-4D97-AF65-F5344CB8AC3E}">
        <p14:creationId xmlns:p14="http://schemas.microsoft.com/office/powerpoint/2010/main" val="21972465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052E89-5CB6-A1B5-BB02-E9DFF1E708D4}"/>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5BC8F41C-83DD-863A-7A84-EA867F9CA2E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351CA2C4-2846-A5AA-081E-AD6044358F63}"/>
              </a:ext>
            </a:extLst>
          </p:cNvPr>
          <p:cNvSpPr>
            <a:spLocks noGrp="1"/>
          </p:cNvSpPr>
          <p:nvPr>
            <p:ph type="dt" sz="half" idx="10"/>
          </p:nvPr>
        </p:nvSpPr>
        <p:spPr/>
        <p:txBody>
          <a:bodyPr/>
          <a:lstStyle/>
          <a:p>
            <a:fld id="{3E9DA82A-078B-0445-B457-ABA51BEFB220}" type="datetimeFigureOut">
              <a:rPr lang="en-US" smtClean="0"/>
              <a:t>2/1/23</a:t>
            </a:fld>
            <a:endParaRPr lang="en-US"/>
          </a:p>
        </p:txBody>
      </p:sp>
      <p:sp>
        <p:nvSpPr>
          <p:cNvPr id="5" name="Footer Placeholder 4">
            <a:extLst>
              <a:ext uri="{FF2B5EF4-FFF2-40B4-BE49-F238E27FC236}">
                <a16:creationId xmlns:a16="http://schemas.microsoft.com/office/drawing/2014/main" id="{79D11330-A8A0-518F-7373-88200059A52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077360-300F-E1F9-CC97-218061C5D274}"/>
              </a:ext>
            </a:extLst>
          </p:cNvPr>
          <p:cNvSpPr>
            <a:spLocks noGrp="1"/>
          </p:cNvSpPr>
          <p:nvPr>
            <p:ph type="sldNum" sz="quarter" idx="12"/>
          </p:nvPr>
        </p:nvSpPr>
        <p:spPr/>
        <p:txBody>
          <a:bodyPr/>
          <a:lstStyle/>
          <a:p>
            <a:fld id="{E6159368-E7B4-EC4A-A4FA-0E6EE4097EBC}" type="slidenum">
              <a:rPr lang="en-US" smtClean="0"/>
              <a:t>‹#›</a:t>
            </a:fld>
            <a:endParaRPr lang="en-US"/>
          </a:p>
        </p:txBody>
      </p:sp>
    </p:spTree>
    <p:extLst>
      <p:ext uri="{BB962C8B-B14F-4D97-AF65-F5344CB8AC3E}">
        <p14:creationId xmlns:p14="http://schemas.microsoft.com/office/powerpoint/2010/main" val="661116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8CC2BC-F303-55C9-3566-5D7A87B0525B}"/>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81C22A09-1182-EE53-FB57-81194133F9DF}"/>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F0033D7C-C531-8357-E2BB-9E2A4AC7B399}"/>
              </a:ext>
            </a:extLst>
          </p:cNvPr>
          <p:cNvSpPr>
            <a:spLocks noGrp="1"/>
          </p:cNvSpPr>
          <p:nvPr>
            <p:ph type="dt" sz="half" idx="10"/>
          </p:nvPr>
        </p:nvSpPr>
        <p:spPr/>
        <p:txBody>
          <a:bodyPr/>
          <a:lstStyle/>
          <a:p>
            <a:fld id="{3E9DA82A-078B-0445-B457-ABA51BEFB220}" type="datetimeFigureOut">
              <a:rPr lang="en-US" smtClean="0"/>
              <a:t>2/1/23</a:t>
            </a:fld>
            <a:endParaRPr lang="en-US"/>
          </a:p>
        </p:txBody>
      </p:sp>
      <p:sp>
        <p:nvSpPr>
          <p:cNvPr id="5" name="Footer Placeholder 4">
            <a:extLst>
              <a:ext uri="{FF2B5EF4-FFF2-40B4-BE49-F238E27FC236}">
                <a16:creationId xmlns:a16="http://schemas.microsoft.com/office/drawing/2014/main" id="{D72B7396-74E2-C871-73D6-96B19D62570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79111B7-4F68-E1FE-48D5-001CD3750B38}"/>
              </a:ext>
            </a:extLst>
          </p:cNvPr>
          <p:cNvSpPr>
            <a:spLocks noGrp="1"/>
          </p:cNvSpPr>
          <p:nvPr>
            <p:ph type="sldNum" sz="quarter" idx="12"/>
          </p:nvPr>
        </p:nvSpPr>
        <p:spPr/>
        <p:txBody>
          <a:bodyPr/>
          <a:lstStyle/>
          <a:p>
            <a:fld id="{E6159368-E7B4-EC4A-A4FA-0E6EE4097EBC}" type="slidenum">
              <a:rPr lang="en-US" smtClean="0"/>
              <a:t>‹#›</a:t>
            </a:fld>
            <a:endParaRPr lang="en-US"/>
          </a:p>
        </p:txBody>
      </p:sp>
    </p:spTree>
    <p:extLst>
      <p:ext uri="{BB962C8B-B14F-4D97-AF65-F5344CB8AC3E}">
        <p14:creationId xmlns:p14="http://schemas.microsoft.com/office/powerpoint/2010/main" val="42476950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FD53EAD-58A1-1E47-E630-D4D6955F6477}"/>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921F4B6F-9C1A-E7A5-885B-B137F3D798FE}"/>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A1A07777-1FE4-BA3A-D9B0-E480955B6D70}"/>
              </a:ext>
            </a:extLst>
          </p:cNvPr>
          <p:cNvSpPr>
            <a:spLocks noGrp="1"/>
          </p:cNvSpPr>
          <p:nvPr>
            <p:ph type="dt" sz="half" idx="10"/>
          </p:nvPr>
        </p:nvSpPr>
        <p:spPr/>
        <p:txBody>
          <a:bodyPr/>
          <a:lstStyle/>
          <a:p>
            <a:fld id="{3E9DA82A-078B-0445-B457-ABA51BEFB220}" type="datetimeFigureOut">
              <a:rPr lang="en-US" smtClean="0"/>
              <a:t>2/1/23</a:t>
            </a:fld>
            <a:endParaRPr lang="en-US"/>
          </a:p>
        </p:txBody>
      </p:sp>
      <p:sp>
        <p:nvSpPr>
          <p:cNvPr id="5" name="Footer Placeholder 4">
            <a:extLst>
              <a:ext uri="{FF2B5EF4-FFF2-40B4-BE49-F238E27FC236}">
                <a16:creationId xmlns:a16="http://schemas.microsoft.com/office/drawing/2014/main" id="{9F843380-6E58-9E29-8AD5-2A5F2E11B1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CF3800F-1D20-AEEC-BB3F-E75D77EC0012}"/>
              </a:ext>
            </a:extLst>
          </p:cNvPr>
          <p:cNvSpPr>
            <a:spLocks noGrp="1"/>
          </p:cNvSpPr>
          <p:nvPr>
            <p:ph type="sldNum" sz="quarter" idx="12"/>
          </p:nvPr>
        </p:nvSpPr>
        <p:spPr/>
        <p:txBody>
          <a:bodyPr/>
          <a:lstStyle/>
          <a:p>
            <a:fld id="{E6159368-E7B4-EC4A-A4FA-0E6EE4097EBC}" type="slidenum">
              <a:rPr lang="en-US" smtClean="0"/>
              <a:t>‹#›</a:t>
            </a:fld>
            <a:endParaRPr lang="en-US"/>
          </a:p>
        </p:txBody>
      </p:sp>
    </p:spTree>
    <p:extLst>
      <p:ext uri="{BB962C8B-B14F-4D97-AF65-F5344CB8AC3E}">
        <p14:creationId xmlns:p14="http://schemas.microsoft.com/office/powerpoint/2010/main" val="12038014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16A60A-C30D-E4BB-15E8-6ED0782A27BE}"/>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61E8A42C-C7D0-9990-F810-79F7F144B6C9}"/>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0973F553-DE50-B34E-917D-F4DFE3B0F743}"/>
              </a:ext>
            </a:extLst>
          </p:cNvPr>
          <p:cNvSpPr>
            <a:spLocks noGrp="1"/>
          </p:cNvSpPr>
          <p:nvPr>
            <p:ph type="dt" sz="half" idx="10"/>
          </p:nvPr>
        </p:nvSpPr>
        <p:spPr/>
        <p:txBody>
          <a:bodyPr/>
          <a:lstStyle/>
          <a:p>
            <a:fld id="{3E9DA82A-078B-0445-B457-ABA51BEFB220}" type="datetimeFigureOut">
              <a:rPr lang="en-US" smtClean="0"/>
              <a:t>2/1/23</a:t>
            </a:fld>
            <a:endParaRPr lang="en-US"/>
          </a:p>
        </p:txBody>
      </p:sp>
      <p:sp>
        <p:nvSpPr>
          <p:cNvPr id="5" name="Footer Placeholder 4">
            <a:extLst>
              <a:ext uri="{FF2B5EF4-FFF2-40B4-BE49-F238E27FC236}">
                <a16:creationId xmlns:a16="http://schemas.microsoft.com/office/drawing/2014/main" id="{31EFDEEA-7A75-91D7-5FE0-545020832FC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561E020-4E59-A103-6150-34E94701E328}"/>
              </a:ext>
            </a:extLst>
          </p:cNvPr>
          <p:cNvSpPr>
            <a:spLocks noGrp="1"/>
          </p:cNvSpPr>
          <p:nvPr>
            <p:ph type="sldNum" sz="quarter" idx="12"/>
          </p:nvPr>
        </p:nvSpPr>
        <p:spPr/>
        <p:txBody>
          <a:bodyPr/>
          <a:lstStyle/>
          <a:p>
            <a:fld id="{E6159368-E7B4-EC4A-A4FA-0E6EE4097EBC}" type="slidenum">
              <a:rPr lang="en-US" smtClean="0"/>
              <a:t>‹#›</a:t>
            </a:fld>
            <a:endParaRPr lang="en-US"/>
          </a:p>
        </p:txBody>
      </p:sp>
    </p:spTree>
    <p:extLst>
      <p:ext uri="{BB962C8B-B14F-4D97-AF65-F5344CB8AC3E}">
        <p14:creationId xmlns:p14="http://schemas.microsoft.com/office/powerpoint/2010/main" val="27065700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6FFFAD-A9C2-5C0A-26E4-A95F7ECCF780}"/>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FC6843C5-AA7F-3875-3B56-56D83AD484C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070E3A15-EC2B-FA74-F0D6-CE5545083E4D}"/>
              </a:ext>
            </a:extLst>
          </p:cNvPr>
          <p:cNvSpPr>
            <a:spLocks noGrp="1"/>
          </p:cNvSpPr>
          <p:nvPr>
            <p:ph type="dt" sz="half" idx="10"/>
          </p:nvPr>
        </p:nvSpPr>
        <p:spPr/>
        <p:txBody>
          <a:bodyPr/>
          <a:lstStyle/>
          <a:p>
            <a:fld id="{3E9DA82A-078B-0445-B457-ABA51BEFB220}" type="datetimeFigureOut">
              <a:rPr lang="en-US" smtClean="0"/>
              <a:t>2/1/23</a:t>
            </a:fld>
            <a:endParaRPr lang="en-US"/>
          </a:p>
        </p:txBody>
      </p:sp>
      <p:sp>
        <p:nvSpPr>
          <p:cNvPr id="5" name="Footer Placeholder 4">
            <a:extLst>
              <a:ext uri="{FF2B5EF4-FFF2-40B4-BE49-F238E27FC236}">
                <a16:creationId xmlns:a16="http://schemas.microsoft.com/office/drawing/2014/main" id="{AD6B52A7-C4FA-E7EC-65FB-0EA021ACCC8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B07FBE-115E-161D-B37A-B7CE7BB14AAA}"/>
              </a:ext>
            </a:extLst>
          </p:cNvPr>
          <p:cNvSpPr>
            <a:spLocks noGrp="1"/>
          </p:cNvSpPr>
          <p:nvPr>
            <p:ph type="sldNum" sz="quarter" idx="12"/>
          </p:nvPr>
        </p:nvSpPr>
        <p:spPr/>
        <p:txBody>
          <a:bodyPr/>
          <a:lstStyle/>
          <a:p>
            <a:fld id="{E6159368-E7B4-EC4A-A4FA-0E6EE4097EBC}" type="slidenum">
              <a:rPr lang="en-US" smtClean="0"/>
              <a:t>‹#›</a:t>
            </a:fld>
            <a:endParaRPr lang="en-US"/>
          </a:p>
        </p:txBody>
      </p:sp>
    </p:spTree>
    <p:extLst>
      <p:ext uri="{BB962C8B-B14F-4D97-AF65-F5344CB8AC3E}">
        <p14:creationId xmlns:p14="http://schemas.microsoft.com/office/powerpoint/2010/main" val="36194398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DFF94-1A62-05CB-4B7D-D722D2D709AC}"/>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959A9D81-E127-AE93-27DE-D05A0D52601A}"/>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E3A9E480-AD21-67BF-A549-C89C41ACB096}"/>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5F7C0EF7-E26A-2081-0189-990B3B14DAF2}"/>
              </a:ext>
            </a:extLst>
          </p:cNvPr>
          <p:cNvSpPr>
            <a:spLocks noGrp="1"/>
          </p:cNvSpPr>
          <p:nvPr>
            <p:ph type="dt" sz="half" idx="10"/>
          </p:nvPr>
        </p:nvSpPr>
        <p:spPr/>
        <p:txBody>
          <a:bodyPr/>
          <a:lstStyle/>
          <a:p>
            <a:fld id="{3E9DA82A-078B-0445-B457-ABA51BEFB220}" type="datetimeFigureOut">
              <a:rPr lang="en-US" smtClean="0"/>
              <a:t>2/1/23</a:t>
            </a:fld>
            <a:endParaRPr lang="en-US"/>
          </a:p>
        </p:txBody>
      </p:sp>
      <p:sp>
        <p:nvSpPr>
          <p:cNvPr id="6" name="Footer Placeholder 5">
            <a:extLst>
              <a:ext uri="{FF2B5EF4-FFF2-40B4-BE49-F238E27FC236}">
                <a16:creationId xmlns:a16="http://schemas.microsoft.com/office/drawing/2014/main" id="{0E38FE72-A9FD-232F-4368-DC25947DE46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7496ACA-B435-DD28-F1AB-AF2B7029F7BD}"/>
              </a:ext>
            </a:extLst>
          </p:cNvPr>
          <p:cNvSpPr>
            <a:spLocks noGrp="1"/>
          </p:cNvSpPr>
          <p:nvPr>
            <p:ph type="sldNum" sz="quarter" idx="12"/>
          </p:nvPr>
        </p:nvSpPr>
        <p:spPr/>
        <p:txBody>
          <a:bodyPr/>
          <a:lstStyle/>
          <a:p>
            <a:fld id="{E6159368-E7B4-EC4A-A4FA-0E6EE4097EBC}" type="slidenum">
              <a:rPr lang="en-US" smtClean="0"/>
              <a:t>‹#›</a:t>
            </a:fld>
            <a:endParaRPr lang="en-US"/>
          </a:p>
        </p:txBody>
      </p:sp>
    </p:spTree>
    <p:extLst>
      <p:ext uri="{BB962C8B-B14F-4D97-AF65-F5344CB8AC3E}">
        <p14:creationId xmlns:p14="http://schemas.microsoft.com/office/powerpoint/2010/main" val="14227098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A463EF-4B34-9FA6-148F-49B98B5BE246}"/>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06C0898D-9033-2300-992B-7A57E3CA8CF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F08182E3-7C00-8289-CAD0-FAF06CEAC7E3}"/>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BDA2B861-A640-8D86-28FD-4F16381689C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D878013A-5CB1-6E6A-8949-3335D8A0AC12}"/>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3C6A4D88-8287-A6F5-7960-088E8104F96D}"/>
              </a:ext>
            </a:extLst>
          </p:cNvPr>
          <p:cNvSpPr>
            <a:spLocks noGrp="1"/>
          </p:cNvSpPr>
          <p:nvPr>
            <p:ph type="dt" sz="half" idx="10"/>
          </p:nvPr>
        </p:nvSpPr>
        <p:spPr/>
        <p:txBody>
          <a:bodyPr/>
          <a:lstStyle/>
          <a:p>
            <a:fld id="{3E9DA82A-078B-0445-B457-ABA51BEFB220}" type="datetimeFigureOut">
              <a:rPr lang="en-US" smtClean="0"/>
              <a:t>2/1/23</a:t>
            </a:fld>
            <a:endParaRPr lang="en-US"/>
          </a:p>
        </p:txBody>
      </p:sp>
      <p:sp>
        <p:nvSpPr>
          <p:cNvPr id="8" name="Footer Placeholder 7">
            <a:extLst>
              <a:ext uri="{FF2B5EF4-FFF2-40B4-BE49-F238E27FC236}">
                <a16:creationId xmlns:a16="http://schemas.microsoft.com/office/drawing/2014/main" id="{41EA6695-33A2-F874-151C-33AF9242A0E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301CFA1-0A8A-6A65-490B-C423B5B0FC18}"/>
              </a:ext>
            </a:extLst>
          </p:cNvPr>
          <p:cNvSpPr>
            <a:spLocks noGrp="1"/>
          </p:cNvSpPr>
          <p:nvPr>
            <p:ph type="sldNum" sz="quarter" idx="12"/>
          </p:nvPr>
        </p:nvSpPr>
        <p:spPr/>
        <p:txBody>
          <a:bodyPr/>
          <a:lstStyle/>
          <a:p>
            <a:fld id="{E6159368-E7B4-EC4A-A4FA-0E6EE4097EBC}" type="slidenum">
              <a:rPr lang="en-US" smtClean="0"/>
              <a:t>‹#›</a:t>
            </a:fld>
            <a:endParaRPr lang="en-US"/>
          </a:p>
        </p:txBody>
      </p:sp>
    </p:spTree>
    <p:extLst>
      <p:ext uri="{BB962C8B-B14F-4D97-AF65-F5344CB8AC3E}">
        <p14:creationId xmlns:p14="http://schemas.microsoft.com/office/powerpoint/2010/main" val="39614727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32B607-0BA6-1786-CF35-7E8F0BF1FFD8}"/>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699289FA-C0F0-8E07-5B44-E7EF88634ADE}"/>
              </a:ext>
            </a:extLst>
          </p:cNvPr>
          <p:cNvSpPr>
            <a:spLocks noGrp="1"/>
          </p:cNvSpPr>
          <p:nvPr>
            <p:ph type="dt" sz="half" idx="10"/>
          </p:nvPr>
        </p:nvSpPr>
        <p:spPr/>
        <p:txBody>
          <a:bodyPr/>
          <a:lstStyle/>
          <a:p>
            <a:fld id="{3E9DA82A-078B-0445-B457-ABA51BEFB220}" type="datetimeFigureOut">
              <a:rPr lang="en-US" smtClean="0"/>
              <a:t>2/1/23</a:t>
            </a:fld>
            <a:endParaRPr lang="en-US"/>
          </a:p>
        </p:txBody>
      </p:sp>
      <p:sp>
        <p:nvSpPr>
          <p:cNvPr id="4" name="Footer Placeholder 3">
            <a:extLst>
              <a:ext uri="{FF2B5EF4-FFF2-40B4-BE49-F238E27FC236}">
                <a16:creationId xmlns:a16="http://schemas.microsoft.com/office/drawing/2014/main" id="{8AE03E3B-728E-4503-EE43-EF065636EFB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879D846-9BFE-5F7F-529A-DFD753B3F9BF}"/>
              </a:ext>
            </a:extLst>
          </p:cNvPr>
          <p:cNvSpPr>
            <a:spLocks noGrp="1"/>
          </p:cNvSpPr>
          <p:nvPr>
            <p:ph type="sldNum" sz="quarter" idx="12"/>
          </p:nvPr>
        </p:nvSpPr>
        <p:spPr/>
        <p:txBody>
          <a:bodyPr/>
          <a:lstStyle/>
          <a:p>
            <a:fld id="{E6159368-E7B4-EC4A-A4FA-0E6EE4097EBC}" type="slidenum">
              <a:rPr lang="en-US" smtClean="0"/>
              <a:t>‹#›</a:t>
            </a:fld>
            <a:endParaRPr lang="en-US"/>
          </a:p>
        </p:txBody>
      </p:sp>
    </p:spTree>
    <p:extLst>
      <p:ext uri="{BB962C8B-B14F-4D97-AF65-F5344CB8AC3E}">
        <p14:creationId xmlns:p14="http://schemas.microsoft.com/office/powerpoint/2010/main" val="7448678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D918CDD-14A6-B61A-B78B-9135FCC4C46E}"/>
              </a:ext>
            </a:extLst>
          </p:cNvPr>
          <p:cNvSpPr>
            <a:spLocks noGrp="1"/>
          </p:cNvSpPr>
          <p:nvPr>
            <p:ph type="dt" sz="half" idx="10"/>
          </p:nvPr>
        </p:nvSpPr>
        <p:spPr/>
        <p:txBody>
          <a:bodyPr/>
          <a:lstStyle/>
          <a:p>
            <a:fld id="{3E9DA82A-078B-0445-B457-ABA51BEFB220}" type="datetimeFigureOut">
              <a:rPr lang="en-US" smtClean="0"/>
              <a:t>2/1/23</a:t>
            </a:fld>
            <a:endParaRPr lang="en-US"/>
          </a:p>
        </p:txBody>
      </p:sp>
      <p:sp>
        <p:nvSpPr>
          <p:cNvPr id="3" name="Footer Placeholder 2">
            <a:extLst>
              <a:ext uri="{FF2B5EF4-FFF2-40B4-BE49-F238E27FC236}">
                <a16:creationId xmlns:a16="http://schemas.microsoft.com/office/drawing/2014/main" id="{79A76E8C-4558-D27B-7CC6-BC70EC0BB31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C5F406D-96B8-ECFF-140E-8414518EBFFE}"/>
              </a:ext>
            </a:extLst>
          </p:cNvPr>
          <p:cNvSpPr>
            <a:spLocks noGrp="1"/>
          </p:cNvSpPr>
          <p:nvPr>
            <p:ph type="sldNum" sz="quarter" idx="12"/>
          </p:nvPr>
        </p:nvSpPr>
        <p:spPr/>
        <p:txBody>
          <a:bodyPr/>
          <a:lstStyle/>
          <a:p>
            <a:fld id="{E6159368-E7B4-EC4A-A4FA-0E6EE4097EBC}" type="slidenum">
              <a:rPr lang="en-US" smtClean="0"/>
              <a:t>‹#›</a:t>
            </a:fld>
            <a:endParaRPr lang="en-US"/>
          </a:p>
        </p:txBody>
      </p:sp>
    </p:spTree>
    <p:extLst>
      <p:ext uri="{BB962C8B-B14F-4D97-AF65-F5344CB8AC3E}">
        <p14:creationId xmlns:p14="http://schemas.microsoft.com/office/powerpoint/2010/main" val="22379264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38D276-3302-D26B-68A0-AA3DC860764A}"/>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18E843CD-BDFD-48CC-C55D-65C10CFB871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D15A546C-5CCF-7F54-887F-E500A3FADF5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46DDD17C-083E-0E10-93BE-0EC2525FA79A}"/>
              </a:ext>
            </a:extLst>
          </p:cNvPr>
          <p:cNvSpPr>
            <a:spLocks noGrp="1"/>
          </p:cNvSpPr>
          <p:nvPr>
            <p:ph type="dt" sz="half" idx="10"/>
          </p:nvPr>
        </p:nvSpPr>
        <p:spPr/>
        <p:txBody>
          <a:bodyPr/>
          <a:lstStyle/>
          <a:p>
            <a:fld id="{3E9DA82A-078B-0445-B457-ABA51BEFB220}" type="datetimeFigureOut">
              <a:rPr lang="en-US" smtClean="0"/>
              <a:t>2/1/23</a:t>
            </a:fld>
            <a:endParaRPr lang="en-US"/>
          </a:p>
        </p:txBody>
      </p:sp>
      <p:sp>
        <p:nvSpPr>
          <p:cNvPr id="6" name="Footer Placeholder 5">
            <a:extLst>
              <a:ext uri="{FF2B5EF4-FFF2-40B4-BE49-F238E27FC236}">
                <a16:creationId xmlns:a16="http://schemas.microsoft.com/office/drawing/2014/main" id="{9978275C-9BC6-B062-4286-2C0FC132352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18A437C-F900-96C3-1EBB-38275D2A7BB2}"/>
              </a:ext>
            </a:extLst>
          </p:cNvPr>
          <p:cNvSpPr>
            <a:spLocks noGrp="1"/>
          </p:cNvSpPr>
          <p:nvPr>
            <p:ph type="sldNum" sz="quarter" idx="12"/>
          </p:nvPr>
        </p:nvSpPr>
        <p:spPr/>
        <p:txBody>
          <a:bodyPr/>
          <a:lstStyle/>
          <a:p>
            <a:fld id="{E6159368-E7B4-EC4A-A4FA-0E6EE4097EBC}" type="slidenum">
              <a:rPr lang="en-US" smtClean="0"/>
              <a:t>‹#›</a:t>
            </a:fld>
            <a:endParaRPr lang="en-US"/>
          </a:p>
        </p:txBody>
      </p:sp>
    </p:spTree>
    <p:extLst>
      <p:ext uri="{BB962C8B-B14F-4D97-AF65-F5344CB8AC3E}">
        <p14:creationId xmlns:p14="http://schemas.microsoft.com/office/powerpoint/2010/main" val="40238263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D71DE4-9DCC-EFFF-8D9E-05D7115D1D4A}"/>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44014A48-4D8C-EAB8-4762-12162060E99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0E688F5-5B51-C866-DDAE-2A9BB3D0B08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69436B28-C9A8-BBAA-E931-B7DEEB151FF8}"/>
              </a:ext>
            </a:extLst>
          </p:cNvPr>
          <p:cNvSpPr>
            <a:spLocks noGrp="1"/>
          </p:cNvSpPr>
          <p:nvPr>
            <p:ph type="dt" sz="half" idx="10"/>
          </p:nvPr>
        </p:nvSpPr>
        <p:spPr/>
        <p:txBody>
          <a:bodyPr/>
          <a:lstStyle/>
          <a:p>
            <a:fld id="{3E9DA82A-078B-0445-B457-ABA51BEFB220}" type="datetimeFigureOut">
              <a:rPr lang="en-US" smtClean="0"/>
              <a:t>2/1/23</a:t>
            </a:fld>
            <a:endParaRPr lang="en-US"/>
          </a:p>
        </p:txBody>
      </p:sp>
      <p:sp>
        <p:nvSpPr>
          <p:cNvPr id="6" name="Footer Placeholder 5">
            <a:extLst>
              <a:ext uri="{FF2B5EF4-FFF2-40B4-BE49-F238E27FC236}">
                <a16:creationId xmlns:a16="http://schemas.microsoft.com/office/drawing/2014/main" id="{8A3DD823-3F43-2413-568D-ED3CC49DC56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E3E0A1E-5BCD-BD07-59B8-A7E1CB2C154D}"/>
              </a:ext>
            </a:extLst>
          </p:cNvPr>
          <p:cNvSpPr>
            <a:spLocks noGrp="1"/>
          </p:cNvSpPr>
          <p:nvPr>
            <p:ph type="sldNum" sz="quarter" idx="12"/>
          </p:nvPr>
        </p:nvSpPr>
        <p:spPr/>
        <p:txBody>
          <a:bodyPr/>
          <a:lstStyle/>
          <a:p>
            <a:fld id="{E6159368-E7B4-EC4A-A4FA-0E6EE4097EBC}" type="slidenum">
              <a:rPr lang="en-US" smtClean="0"/>
              <a:t>‹#›</a:t>
            </a:fld>
            <a:endParaRPr lang="en-US"/>
          </a:p>
        </p:txBody>
      </p:sp>
    </p:spTree>
    <p:extLst>
      <p:ext uri="{BB962C8B-B14F-4D97-AF65-F5344CB8AC3E}">
        <p14:creationId xmlns:p14="http://schemas.microsoft.com/office/powerpoint/2010/main" val="40669053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3DFDCCF-C20D-86C3-37CC-59659776D84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3C852B89-4FD0-CAD2-DE93-FD1E720E727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C34413E4-E036-F978-6738-8629197E8C4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E9DA82A-078B-0445-B457-ABA51BEFB220}" type="datetimeFigureOut">
              <a:rPr lang="en-US" smtClean="0"/>
              <a:t>2/1/23</a:t>
            </a:fld>
            <a:endParaRPr lang="en-US"/>
          </a:p>
        </p:txBody>
      </p:sp>
      <p:sp>
        <p:nvSpPr>
          <p:cNvPr id="5" name="Footer Placeholder 4">
            <a:extLst>
              <a:ext uri="{FF2B5EF4-FFF2-40B4-BE49-F238E27FC236}">
                <a16:creationId xmlns:a16="http://schemas.microsoft.com/office/drawing/2014/main" id="{5E6EC8EF-DFB0-4690-2888-7669121643A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CC6F4BE-7244-AB7E-5924-4DF874CB97E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6159368-E7B4-EC4A-A4FA-0E6EE4097EBC}" type="slidenum">
              <a:rPr lang="en-US" smtClean="0"/>
              <a:t>‹#›</a:t>
            </a:fld>
            <a:endParaRPr lang="en-US"/>
          </a:p>
        </p:txBody>
      </p:sp>
    </p:spTree>
    <p:extLst>
      <p:ext uri="{BB962C8B-B14F-4D97-AF65-F5344CB8AC3E}">
        <p14:creationId xmlns:p14="http://schemas.microsoft.com/office/powerpoint/2010/main" val="43401994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7.jpeg"/><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92.xml.rels><?xml version="1.0" encoding="UTF-8" standalone="yes"?>
<Relationships xmlns="http://schemas.openxmlformats.org/package/2006/relationships"><Relationship Id="rId2" Type="http://schemas.openxmlformats.org/officeDocument/2006/relationships/hyperlink" Target="https://www.cism.ucl.ac.be/Services/Formations/slurm/2016/slurm.pdf" TargetMode="Externa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304DC8-D3FA-1D3D-1F69-663A7775A8F6}"/>
              </a:ext>
            </a:extLst>
          </p:cNvPr>
          <p:cNvSpPr>
            <a:spLocks noGrp="1"/>
          </p:cNvSpPr>
          <p:nvPr>
            <p:ph type="ctrTitle"/>
          </p:nvPr>
        </p:nvSpPr>
        <p:spPr/>
        <p:txBody>
          <a:bodyPr>
            <a:normAutofit fontScale="90000"/>
          </a:bodyPr>
          <a:lstStyle/>
          <a:p>
            <a:r>
              <a:rPr lang="en-US" dirty="0">
                <a:solidFill>
                  <a:schemeClr val="accent1">
                    <a:lumMod val="75000"/>
                  </a:schemeClr>
                </a:solidFill>
              </a:rPr>
              <a:t>Beginner’s</a:t>
            </a:r>
            <a:br>
              <a:rPr lang="en-US" dirty="0"/>
            </a:br>
            <a:r>
              <a:rPr lang="en-US" dirty="0"/>
              <a:t>Introduction to Computing at CARC</a:t>
            </a:r>
          </a:p>
        </p:txBody>
      </p:sp>
      <p:sp>
        <p:nvSpPr>
          <p:cNvPr id="3" name="Subtitle 2">
            <a:extLst>
              <a:ext uri="{FF2B5EF4-FFF2-40B4-BE49-F238E27FC236}">
                <a16:creationId xmlns:a16="http://schemas.microsoft.com/office/drawing/2014/main" id="{B6A19ABA-C0D8-E872-FC8B-2D723F59297F}"/>
              </a:ext>
            </a:extLst>
          </p:cNvPr>
          <p:cNvSpPr>
            <a:spLocks noGrp="1"/>
          </p:cNvSpPr>
          <p:nvPr>
            <p:ph type="subTitle" idx="1"/>
          </p:nvPr>
        </p:nvSpPr>
        <p:spPr/>
        <p:txBody>
          <a:bodyPr>
            <a:normAutofit/>
          </a:bodyPr>
          <a:lstStyle/>
          <a:p>
            <a:r>
              <a:rPr lang="en-US" dirty="0"/>
              <a:t>Matthew Fricke</a:t>
            </a:r>
          </a:p>
          <a:p>
            <a:endParaRPr lang="en-US" dirty="0"/>
          </a:p>
          <a:p>
            <a:r>
              <a:rPr lang="en-US" dirty="0"/>
              <a:t>Version 0.1</a:t>
            </a:r>
          </a:p>
          <a:p>
            <a:endParaRPr lang="en-US" dirty="0"/>
          </a:p>
          <a:p>
            <a:endParaRPr lang="en-US" dirty="0"/>
          </a:p>
        </p:txBody>
      </p:sp>
    </p:spTree>
    <p:extLst>
      <p:ext uri="{BB962C8B-B14F-4D97-AF65-F5344CB8AC3E}">
        <p14:creationId xmlns:p14="http://schemas.microsoft.com/office/powerpoint/2010/main" val="42222885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BB1F61-33F8-F174-0324-7C14F644EF22}"/>
              </a:ext>
            </a:extLst>
          </p:cNvPr>
          <p:cNvSpPr>
            <a:spLocks noGrp="1"/>
          </p:cNvSpPr>
          <p:nvPr>
            <p:ph type="title"/>
          </p:nvPr>
        </p:nvSpPr>
        <p:spPr/>
        <p:txBody>
          <a:bodyPr/>
          <a:lstStyle/>
          <a:p>
            <a:r>
              <a:rPr lang="en-US" dirty="0"/>
              <a:t>Please enter the following command</a:t>
            </a:r>
          </a:p>
        </p:txBody>
      </p:sp>
      <p:sp>
        <p:nvSpPr>
          <p:cNvPr id="3" name="Content Placeholder 2">
            <a:extLst>
              <a:ext uri="{FF2B5EF4-FFF2-40B4-BE49-F238E27FC236}">
                <a16:creationId xmlns:a16="http://schemas.microsoft.com/office/drawing/2014/main" id="{8364B7C1-54ED-EB18-44F8-D615EB9FF81A}"/>
              </a:ext>
            </a:extLst>
          </p:cNvPr>
          <p:cNvSpPr>
            <a:spLocks noGrp="1"/>
          </p:cNvSpPr>
          <p:nvPr>
            <p:ph idx="1"/>
          </p:nvPr>
        </p:nvSpPr>
        <p:spPr/>
        <p:txBody>
          <a:bodyPr>
            <a:normAutofit/>
          </a:bodyPr>
          <a:lstStyle/>
          <a:p>
            <a:pPr marL="0" indent="0">
              <a:buNone/>
            </a:pPr>
            <a:r>
              <a:rPr lang="en-US" sz="3600" dirty="0">
                <a:solidFill>
                  <a:srgbClr val="0070C0"/>
                </a:solidFill>
              </a:rPr>
              <a:t>cp –r /projects/shared/workshops/beginner/</a:t>
            </a:r>
            <a:r>
              <a:rPr lang="en-US" sz="3600" dirty="0" err="1">
                <a:solidFill>
                  <a:srgbClr val="0070C0"/>
                </a:solidFill>
              </a:rPr>
              <a:t>mystuff</a:t>
            </a:r>
            <a:r>
              <a:rPr lang="en-US" sz="3600" dirty="0">
                <a:solidFill>
                  <a:srgbClr val="0070C0"/>
                </a:solidFill>
              </a:rPr>
              <a:t> ~/</a:t>
            </a:r>
          </a:p>
          <a:p>
            <a:pPr marL="0" indent="0">
              <a:buNone/>
            </a:pPr>
            <a:endParaRPr lang="en-US" sz="3600" dirty="0">
              <a:solidFill>
                <a:srgbClr val="0070C0"/>
              </a:solidFill>
            </a:endParaRPr>
          </a:p>
          <a:p>
            <a:pPr marL="0" indent="0">
              <a:buNone/>
            </a:pPr>
            <a:r>
              <a:rPr lang="en-US" sz="3600" dirty="0"/>
              <a:t>We will come help you if you have any trouble.</a:t>
            </a:r>
          </a:p>
          <a:p>
            <a:pPr marL="0" indent="0">
              <a:buNone/>
            </a:pPr>
            <a:endParaRPr lang="en-US" sz="3600" dirty="0"/>
          </a:p>
          <a:p>
            <a:pPr marL="0" indent="0">
              <a:buNone/>
            </a:pPr>
            <a:r>
              <a:rPr lang="en-US" sz="3600" dirty="0"/>
              <a:t>(Later I will go over what this command does)</a:t>
            </a:r>
          </a:p>
        </p:txBody>
      </p:sp>
      <p:pic>
        <p:nvPicPr>
          <p:cNvPr id="4" name="Picture 2" descr="Important step label with footprints and exclamation mark, lettering on red  background, useful for a manual, education, | CanStock">
            <a:extLst>
              <a:ext uri="{FF2B5EF4-FFF2-40B4-BE49-F238E27FC236}">
                <a16:creationId xmlns:a16="http://schemas.microsoft.com/office/drawing/2014/main" id="{E840BB56-2A53-4B1C-5542-10EBA11AD51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78886" y="283473"/>
            <a:ext cx="1831777" cy="135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808750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F0E12-2C12-434F-A24F-C61D6D90B451}"/>
              </a:ext>
            </a:extLst>
          </p:cNvPr>
          <p:cNvSpPr>
            <a:spLocks noGrp="1"/>
          </p:cNvSpPr>
          <p:nvPr>
            <p:ph type="title"/>
          </p:nvPr>
        </p:nvSpPr>
        <p:spPr/>
        <p:txBody>
          <a:bodyPr/>
          <a:lstStyle/>
          <a:p>
            <a:r>
              <a:rPr lang="en-US" dirty="0"/>
              <a:t>CARC Resources</a:t>
            </a:r>
          </a:p>
        </p:txBody>
      </p:sp>
      <p:pic>
        <p:nvPicPr>
          <p:cNvPr id="4" name="Picture 3">
            <a:extLst>
              <a:ext uri="{FF2B5EF4-FFF2-40B4-BE49-F238E27FC236}">
                <a16:creationId xmlns:a16="http://schemas.microsoft.com/office/drawing/2014/main" id="{D23FE953-AE1E-E648-AED2-63A1002D632D}"/>
              </a:ext>
            </a:extLst>
          </p:cNvPr>
          <p:cNvPicPr>
            <a:picLocks noChangeAspect="1"/>
          </p:cNvPicPr>
          <p:nvPr/>
        </p:nvPicPr>
        <p:blipFill>
          <a:blip r:embed="rId2"/>
          <a:stretch>
            <a:fillRect/>
          </a:stretch>
        </p:blipFill>
        <p:spPr>
          <a:xfrm>
            <a:off x="6248210" y="177061"/>
            <a:ext cx="5748142" cy="3529966"/>
          </a:xfrm>
          <a:prstGeom prst="rect">
            <a:avLst/>
          </a:prstGeom>
        </p:spPr>
      </p:pic>
      <p:sp>
        <p:nvSpPr>
          <p:cNvPr id="5" name="TextBox 4">
            <a:extLst>
              <a:ext uri="{FF2B5EF4-FFF2-40B4-BE49-F238E27FC236}">
                <a16:creationId xmlns:a16="http://schemas.microsoft.com/office/drawing/2014/main" id="{B518C7F7-AF6C-AA4B-BA10-1D797C2373BE}"/>
              </a:ext>
            </a:extLst>
          </p:cNvPr>
          <p:cNvSpPr txBox="1"/>
          <p:nvPr/>
        </p:nvSpPr>
        <p:spPr>
          <a:xfrm>
            <a:off x="838200" y="1644328"/>
            <a:ext cx="4369658" cy="1323439"/>
          </a:xfrm>
          <a:prstGeom prst="rect">
            <a:avLst/>
          </a:prstGeom>
          <a:noFill/>
        </p:spPr>
        <p:txBody>
          <a:bodyPr wrap="none" rtlCol="0">
            <a:spAutoFit/>
          </a:bodyPr>
          <a:lstStyle/>
          <a:p>
            <a:pPr marL="685800" indent="-685800">
              <a:buFont typeface="Arial" panose="020B0604020202020204" pitchFamily="34" charset="0"/>
              <a:buChar char="•"/>
            </a:pPr>
            <a:r>
              <a:rPr lang="en-US" sz="4000" dirty="0"/>
              <a:t>Tutorial Videos</a:t>
            </a:r>
          </a:p>
          <a:p>
            <a:pPr marL="685800" indent="-685800">
              <a:buFont typeface="Arial" panose="020B0604020202020204" pitchFamily="34" charset="0"/>
              <a:buChar char="•"/>
            </a:pPr>
            <a:r>
              <a:rPr lang="en-US" sz="4000" dirty="0"/>
              <a:t>Written Tutorials</a:t>
            </a:r>
          </a:p>
        </p:txBody>
      </p:sp>
      <p:pic>
        <p:nvPicPr>
          <p:cNvPr id="6" name="Picture 5">
            <a:extLst>
              <a:ext uri="{FF2B5EF4-FFF2-40B4-BE49-F238E27FC236}">
                <a16:creationId xmlns:a16="http://schemas.microsoft.com/office/drawing/2014/main" id="{D4F5D7A2-2971-4D47-B034-133CA5B3CA38}"/>
              </a:ext>
            </a:extLst>
          </p:cNvPr>
          <p:cNvPicPr>
            <a:picLocks noChangeAspect="1"/>
          </p:cNvPicPr>
          <p:nvPr/>
        </p:nvPicPr>
        <p:blipFill>
          <a:blip r:embed="rId3"/>
          <a:stretch>
            <a:fillRect/>
          </a:stretch>
        </p:blipFill>
        <p:spPr>
          <a:xfrm>
            <a:off x="426498" y="3249826"/>
            <a:ext cx="5669502" cy="3340217"/>
          </a:xfrm>
          <a:prstGeom prst="rect">
            <a:avLst/>
          </a:prstGeom>
        </p:spPr>
      </p:pic>
    </p:spTree>
    <p:extLst>
      <p:ext uri="{BB962C8B-B14F-4D97-AF65-F5344CB8AC3E}">
        <p14:creationId xmlns:p14="http://schemas.microsoft.com/office/powerpoint/2010/main" val="360917558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BD48E2-5B56-EF42-B4B0-1FE4A730E06F}"/>
              </a:ext>
            </a:extLst>
          </p:cNvPr>
          <p:cNvSpPr>
            <a:spLocks noGrp="1"/>
          </p:cNvSpPr>
          <p:nvPr>
            <p:ph type="title"/>
          </p:nvPr>
        </p:nvSpPr>
        <p:spPr>
          <a:xfrm>
            <a:off x="524741" y="620392"/>
            <a:ext cx="3808268" cy="5504688"/>
          </a:xfrm>
        </p:spPr>
        <p:txBody>
          <a:bodyPr>
            <a:normAutofit/>
          </a:bodyPr>
          <a:lstStyle/>
          <a:p>
            <a:r>
              <a:rPr lang="en-US" sz="6000">
                <a:solidFill>
                  <a:schemeClr val="bg1"/>
                </a:solidFill>
              </a:rPr>
              <a:t>Getting Help</a:t>
            </a:r>
          </a:p>
        </p:txBody>
      </p:sp>
      <p:graphicFrame>
        <p:nvGraphicFramePr>
          <p:cNvPr id="5" name="Content Placeholder 2">
            <a:extLst>
              <a:ext uri="{FF2B5EF4-FFF2-40B4-BE49-F238E27FC236}">
                <a16:creationId xmlns:a16="http://schemas.microsoft.com/office/drawing/2014/main" id="{9E90752B-FF1B-4250-8850-9DF074FB36E5}"/>
              </a:ext>
            </a:extLst>
          </p:cNvPr>
          <p:cNvGraphicFramePr>
            <a:graphicFrameLocks noGrp="1"/>
          </p:cNvGraphicFramePr>
          <p:nvPr>
            <p:ph idx="1"/>
          </p:nvPr>
        </p:nvGraphicFramePr>
        <p:xfrm>
          <a:off x="5468389" y="620392"/>
          <a:ext cx="6263640" cy="55046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305827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74BD81-9F87-CFFA-409D-58E24038F8D7}"/>
              </a:ext>
            </a:extLst>
          </p:cNvPr>
          <p:cNvSpPr>
            <a:spLocks noGrp="1"/>
          </p:cNvSpPr>
          <p:nvPr>
            <p:ph type="title"/>
          </p:nvPr>
        </p:nvSpPr>
        <p:spPr/>
        <p:txBody>
          <a:bodyPr/>
          <a:lstStyle/>
          <a:p>
            <a:r>
              <a:rPr lang="en-US" dirty="0"/>
              <a:t>Bonus – </a:t>
            </a:r>
            <a:r>
              <a:rPr lang="en-US" dirty="0" err="1"/>
              <a:t>sview</a:t>
            </a:r>
            <a:r>
              <a:rPr lang="en-US" dirty="0"/>
              <a:t> and graphical programs</a:t>
            </a:r>
          </a:p>
        </p:txBody>
      </p:sp>
      <p:sp>
        <p:nvSpPr>
          <p:cNvPr id="3" name="Content Placeholder 2">
            <a:extLst>
              <a:ext uri="{FF2B5EF4-FFF2-40B4-BE49-F238E27FC236}">
                <a16:creationId xmlns:a16="http://schemas.microsoft.com/office/drawing/2014/main" id="{A3D0198E-ED4A-7C68-61F7-D4AC8E954842}"/>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8350068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46" name="Rectangle 5145">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110392D-9E53-542C-052D-4EB730C08064}"/>
              </a:ext>
            </a:extLst>
          </p:cNvPr>
          <p:cNvSpPr>
            <a:spLocks noGrp="1"/>
          </p:cNvSpPr>
          <p:nvPr>
            <p:ph type="title"/>
          </p:nvPr>
        </p:nvSpPr>
        <p:spPr>
          <a:xfrm>
            <a:off x="640080" y="325369"/>
            <a:ext cx="4368602" cy="1956841"/>
          </a:xfrm>
        </p:spPr>
        <p:txBody>
          <a:bodyPr anchor="b">
            <a:normAutofit/>
          </a:bodyPr>
          <a:lstStyle/>
          <a:p>
            <a:r>
              <a:rPr lang="en-US" sz="5400"/>
              <a:t>Linux and the BASH Shell</a:t>
            </a:r>
          </a:p>
        </p:txBody>
      </p:sp>
      <p:sp>
        <p:nvSpPr>
          <p:cNvPr id="5148"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41" name="Content Placeholder 2">
            <a:extLst>
              <a:ext uri="{FF2B5EF4-FFF2-40B4-BE49-F238E27FC236}">
                <a16:creationId xmlns:a16="http://schemas.microsoft.com/office/drawing/2014/main" id="{E4779562-A859-3A3B-0835-B1F5B17CC18A}"/>
              </a:ext>
            </a:extLst>
          </p:cNvPr>
          <p:cNvSpPr>
            <a:spLocks noGrp="1"/>
          </p:cNvSpPr>
          <p:nvPr>
            <p:ph idx="1"/>
          </p:nvPr>
        </p:nvSpPr>
        <p:spPr>
          <a:xfrm>
            <a:off x="640080" y="2872899"/>
            <a:ext cx="4243589" cy="3320668"/>
          </a:xfrm>
        </p:spPr>
        <p:txBody>
          <a:bodyPr>
            <a:normAutofit fontScale="85000" lnSpcReduction="10000"/>
          </a:bodyPr>
          <a:lstStyle/>
          <a:p>
            <a:r>
              <a:rPr lang="en-US" dirty="0"/>
              <a:t>The Kernel manages access to the hardware in a computer. </a:t>
            </a:r>
          </a:p>
          <a:p>
            <a:r>
              <a:rPr lang="en-US" dirty="0"/>
              <a:t>An Operating System (OS) is the Kernel plus useful programs provided by the OS.</a:t>
            </a:r>
          </a:p>
          <a:p>
            <a:r>
              <a:rPr lang="en-US" dirty="0"/>
              <a:t>The “shell” is the outermost layer of the OS.</a:t>
            </a:r>
          </a:p>
          <a:p>
            <a:r>
              <a:rPr lang="en-US" dirty="0"/>
              <a:t>It is where the user interacts with the OS.</a:t>
            </a:r>
          </a:p>
        </p:txBody>
      </p:sp>
      <p:pic>
        <p:nvPicPr>
          <p:cNvPr id="5124" name="Picture 4" descr="Which of these illustrations of the shell is accurate? does the shell ONLY  talk to the kernel ONLY through the shell? : r/linux4noobs">
            <a:extLst>
              <a:ext uri="{FF2B5EF4-FFF2-40B4-BE49-F238E27FC236}">
                <a16:creationId xmlns:a16="http://schemas.microsoft.com/office/drawing/2014/main" id="{D40B5782-BD94-B1C4-7E51-8E38F5FA47B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128" r="3" b="2392"/>
          <a:stretch/>
        </p:blipFill>
        <p:spPr bwMode="auto">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60721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10392D-9E53-542C-052D-4EB730C08064}"/>
              </a:ext>
            </a:extLst>
          </p:cNvPr>
          <p:cNvSpPr>
            <a:spLocks noGrp="1"/>
          </p:cNvSpPr>
          <p:nvPr>
            <p:ph type="title"/>
          </p:nvPr>
        </p:nvSpPr>
        <p:spPr>
          <a:xfrm>
            <a:off x="5202621" y="4665605"/>
            <a:ext cx="6638806" cy="1292433"/>
          </a:xfrm>
        </p:spPr>
        <p:txBody>
          <a:bodyPr vert="horz" lIns="91440" tIns="45720" rIns="91440" bIns="45720" rtlCol="0" anchor="ctr">
            <a:normAutofit/>
          </a:bodyPr>
          <a:lstStyle/>
          <a:p>
            <a:r>
              <a:rPr lang="en-US" sz="4800" kern="1200" dirty="0">
                <a:solidFill>
                  <a:schemeClr val="tx1"/>
                </a:solidFill>
                <a:latin typeface="+mj-lt"/>
                <a:ea typeface="+mj-ea"/>
                <a:cs typeface="+mj-cs"/>
              </a:rPr>
              <a:t>Graphical Shells (GUIs)</a:t>
            </a:r>
          </a:p>
        </p:txBody>
      </p:sp>
      <p:pic>
        <p:nvPicPr>
          <p:cNvPr id="6146" name="Picture 2" descr="Windows 11 leak reveals new UI, Start menu, and more - The Verge">
            <a:extLst>
              <a:ext uri="{FF2B5EF4-FFF2-40B4-BE49-F238E27FC236}">
                <a16:creationId xmlns:a16="http://schemas.microsoft.com/office/drawing/2014/main" id="{ADEFC842-B892-5E7A-3AD6-B5A3269A948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91" r="25472" b="-3"/>
          <a:stretch/>
        </p:blipFill>
        <p:spPr bwMode="auto">
          <a:xfrm>
            <a:off x="20" y="1"/>
            <a:ext cx="4848284" cy="4359438"/>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gui - How to install Desktop Environments on CentOS 7? - Unix &amp; Linux Stack  Exchange">
            <a:extLst>
              <a:ext uri="{FF2B5EF4-FFF2-40B4-BE49-F238E27FC236}">
                <a16:creationId xmlns:a16="http://schemas.microsoft.com/office/drawing/2014/main" id="{FECA496B-569C-C0BC-CE12-12F683F2AA4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694" r="-1" b="17764"/>
          <a:stretch/>
        </p:blipFill>
        <p:spPr bwMode="auto">
          <a:xfrm>
            <a:off x="4972050" y="-1"/>
            <a:ext cx="7216902" cy="4359440"/>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Yes, you can run macOS Monterey in a VM on Mac with Intel and Apple M1 Chip">
            <a:extLst>
              <a:ext uri="{FF2B5EF4-FFF2-40B4-BE49-F238E27FC236}">
                <a16:creationId xmlns:a16="http://schemas.microsoft.com/office/drawing/2014/main" id="{FB111D65-A86E-2A5C-5EF9-B25C4D00BE2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3455" r="2" b="7826"/>
          <a:stretch/>
        </p:blipFill>
        <p:spPr bwMode="auto">
          <a:xfrm>
            <a:off x="20" y="4472610"/>
            <a:ext cx="4848284" cy="23853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404824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DDBD739-1D23-44A6-FC73-C7636181DBEB}"/>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dirty="0">
                <a:solidFill>
                  <a:schemeClr val="bg1"/>
                </a:solidFill>
                <a:latin typeface="+mj-lt"/>
                <a:ea typeface="+mj-ea"/>
                <a:cs typeface="+mj-cs"/>
              </a:rPr>
              <a:t>Logging into Wheeler</a:t>
            </a:r>
          </a:p>
        </p:txBody>
      </p:sp>
      <p:pic>
        <p:nvPicPr>
          <p:cNvPr id="4" name="Picture 3">
            <a:extLst>
              <a:ext uri="{FF2B5EF4-FFF2-40B4-BE49-F238E27FC236}">
                <a16:creationId xmlns:a16="http://schemas.microsoft.com/office/drawing/2014/main" id="{CC6F51B0-0477-96C6-25CC-A411CB7CF2A1}"/>
              </a:ext>
            </a:extLst>
          </p:cNvPr>
          <p:cNvPicPr>
            <a:picLocks noChangeAspect="1"/>
          </p:cNvPicPr>
          <p:nvPr/>
        </p:nvPicPr>
        <p:blipFill>
          <a:blip r:embed="rId3"/>
          <a:stretch>
            <a:fillRect/>
          </a:stretch>
        </p:blipFill>
        <p:spPr>
          <a:xfrm>
            <a:off x="-446336" y="1045032"/>
            <a:ext cx="13084671" cy="6247928"/>
          </a:xfrm>
          <a:prstGeom prst="rect">
            <a:avLst/>
          </a:prstGeom>
        </p:spPr>
      </p:pic>
    </p:spTree>
    <p:extLst>
      <p:ext uri="{BB962C8B-B14F-4D97-AF65-F5344CB8AC3E}">
        <p14:creationId xmlns:p14="http://schemas.microsoft.com/office/powerpoint/2010/main" val="33932597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223" name="Freeform: Shape 9222">
            <a:extLst>
              <a:ext uri="{FF2B5EF4-FFF2-40B4-BE49-F238E27FC236}">
                <a16:creationId xmlns:a16="http://schemas.microsoft.com/office/drawing/2014/main" id="{B670DBD5-770C-4383-9F54-5B86E86BD5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10277" y="0"/>
            <a:ext cx="9771446" cy="6858000"/>
          </a:xfrm>
          <a:custGeom>
            <a:avLst/>
            <a:gdLst>
              <a:gd name="connsiteX0" fmla="*/ 1422188 w 9771446"/>
              <a:gd name="connsiteY0" fmla="*/ 0 h 6858000"/>
              <a:gd name="connsiteX1" fmla="*/ 8349258 w 9771446"/>
              <a:gd name="connsiteY1" fmla="*/ 0 h 6858000"/>
              <a:gd name="connsiteX2" fmla="*/ 8502224 w 9771446"/>
              <a:gd name="connsiteY2" fmla="*/ 159673 h 6858000"/>
              <a:gd name="connsiteX3" fmla="*/ 9771446 w 9771446"/>
              <a:gd name="connsiteY3" fmla="*/ 3429001 h 6858000"/>
              <a:gd name="connsiteX4" fmla="*/ 8502224 w 9771446"/>
              <a:gd name="connsiteY4" fmla="*/ 6698330 h 6858000"/>
              <a:gd name="connsiteX5" fmla="*/ 8349260 w 9771446"/>
              <a:gd name="connsiteY5" fmla="*/ 6858000 h 6858000"/>
              <a:gd name="connsiteX6" fmla="*/ 1422186 w 9771446"/>
              <a:gd name="connsiteY6" fmla="*/ 6858000 h 6858000"/>
              <a:gd name="connsiteX7" fmla="*/ 1269223 w 9771446"/>
              <a:gd name="connsiteY7" fmla="*/ 6698330 h 6858000"/>
              <a:gd name="connsiteX8" fmla="*/ 0 w 9771446"/>
              <a:gd name="connsiteY8" fmla="*/ 3429001 h 6858000"/>
              <a:gd name="connsiteX9" fmla="*/ 1269223 w 9771446"/>
              <a:gd name="connsiteY9" fmla="*/ 15967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771446" h="6858000">
                <a:moveTo>
                  <a:pt x="1422188" y="0"/>
                </a:moveTo>
                <a:lnTo>
                  <a:pt x="8349258" y="0"/>
                </a:lnTo>
                <a:lnTo>
                  <a:pt x="8502224" y="159673"/>
                </a:lnTo>
                <a:cubicBezTo>
                  <a:pt x="9290813" y="1023162"/>
                  <a:pt x="9771446" y="2170221"/>
                  <a:pt x="9771446" y="3429001"/>
                </a:cubicBezTo>
                <a:cubicBezTo>
                  <a:pt x="9771446" y="4687781"/>
                  <a:pt x="9290813" y="5834840"/>
                  <a:pt x="8502224" y="6698330"/>
                </a:cubicBezTo>
                <a:lnTo>
                  <a:pt x="8349260" y="6858000"/>
                </a:lnTo>
                <a:lnTo>
                  <a:pt x="1422186" y="6858000"/>
                </a:lnTo>
                <a:lnTo>
                  <a:pt x="1269223" y="6698330"/>
                </a:lnTo>
                <a:cubicBezTo>
                  <a:pt x="480633" y="5834840"/>
                  <a:pt x="0" y="4687781"/>
                  <a:pt x="0" y="3429001"/>
                </a:cubicBezTo>
                <a:cubicBezTo>
                  <a:pt x="0" y="2170221"/>
                  <a:pt x="480633" y="1023162"/>
                  <a:pt x="1269223" y="159673"/>
                </a:cubicBezTo>
                <a:close/>
              </a:path>
            </a:pathLst>
          </a:custGeom>
          <a:solidFill>
            <a:schemeClr val="bg1">
              <a:lumMod val="85000"/>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9218" name="Picture 2" descr="No photo description available.">
            <a:extLst>
              <a:ext uri="{FF2B5EF4-FFF2-40B4-BE49-F238E27FC236}">
                <a16:creationId xmlns:a16="http://schemas.microsoft.com/office/drawing/2014/main" id="{0C76CBBC-9CD5-3151-4717-8C8842A86DA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6087" b="9939"/>
          <a:stretch/>
        </p:blipFill>
        <p:spPr bwMode="auto">
          <a:xfrm>
            <a:off x="1460597" y="10"/>
            <a:ext cx="9270806" cy="6857990"/>
          </a:xfrm>
          <a:custGeom>
            <a:avLst/>
            <a:gdLst/>
            <a:ahLst/>
            <a:cxnLst/>
            <a:rect l="l" t="t" r="r" b="b"/>
            <a:pathLst>
              <a:path w="9270806" h="6858000">
                <a:moveTo>
                  <a:pt x="1503712" y="0"/>
                </a:moveTo>
                <a:lnTo>
                  <a:pt x="7767094" y="0"/>
                </a:lnTo>
                <a:lnTo>
                  <a:pt x="7913128" y="139721"/>
                </a:lnTo>
                <a:cubicBezTo>
                  <a:pt x="8751971" y="981521"/>
                  <a:pt x="9270806" y="2144457"/>
                  <a:pt x="9270806" y="3429000"/>
                </a:cubicBezTo>
                <a:cubicBezTo>
                  <a:pt x="9270806" y="4713544"/>
                  <a:pt x="8751971" y="5876479"/>
                  <a:pt x="7913128" y="6718279"/>
                </a:cubicBezTo>
                <a:lnTo>
                  <a:pt x="7767094" y="6858000"/>
                </a:lnTo>
                <a:lnTo>
                  <a:pt x="1503712" y="6858000"/>
                </a:lnTo>
                <a:lnTo>
                  <a:pt x="1357679" y="6718279"/>
                </a:lnTo>
                <a:cubicBezTo>
                  <a:pt x="518835" y="5876479"/>
                  <a:pt x="0" y="4713544"/>
                  <a:pt x="0" y="3429000"/>
                </a:cubicBezTo>
                <a:cubicBezTo>
                  <a:pt x="0" y="2144457"/>
                  <a:pt x="518835" y="981521"/>
                  <a:pt x="1357679" y="139721"/>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16546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78" name="Rectangle 7174">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77" name="Rectangle 7176">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79" name="Rectangle 7178">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81" name="Rectangle 7180">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110392D-9E53-542C-052D-4EB730C08064}"/>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4000" kern="1200">
                <a:solidFill>
                  <a:srgbClr val="FFFFFF"/>
                </a:solidFill>
                <a:latin typeface="+mj-lt"/>
                <a:ea typeface="+mj-ea"/>
                <a:cs typeface="+mj-cs"/>
              </a:rPr>
              <a:t>Linux and the BASH Shell</a:t>
            </a:r>
          </a:p>
        </p:txBody>
      </p:sp>
      <p:pic>
        <p:nvPicPr>
          <p:cNvPr id="7170" name="Picture 2" descr="Did you know what happens when you type ls *.c ? | by Lalantha Jayasuriya |  Medium">
            <a:extLst>
              <a:ext uri="{FF2B5EF4-FFF2-40B4-BE49-F238E27FC236}">
                <a16:creationId xmlns:a16="http://schemas.microsoft.com/office/drawing/2014/main" id="{908E1332-429F-50B0-50BC-6E9EDE336680}"/>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32225" y="2204166"/>
            <a:ext cx="11327549" cy="39764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8672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D2E961F1-4A28-4A5F-BBD4-6E400E5E6C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72357"/>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F57BEA8-497D-4AA8-8A18-BDCD696B25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68596"/>
            <a:ext cx="12192000" cy="173555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209E4C9-DEC9-0E61-3C2A-B1EB3EA5A6FB}"/>
              </a:ext>
            </a:extLst>
          </p:cNvPr>
          <p:cNvSpPr>
            <a:spLocks noGrp="1"/>
          </p:cNvSpPr>
          <p:nvPr>
            <p:ph type="title"/>
          </p:nvPr>
        </p:nvSpPr>
        <p:spPr>
          <a:xfrm>
            <a:off x="526073" y="489439"/>
            <a:ext cx="11139854" cy="930447"/>
          </a:xfrm>
        </p:spPr>
        <p:txBody>
          <a:bodyPr vert="horz" lIns="91440" tIns="45720" rIns="91440" bIns="45720" rtlCol="0" anchor="b">
            <a:normAutofit/>
          </a:bodyPr>
          <a:lstStyle/>
          <a:p>
            <a:pPr algn="ctr"/>
            <a:r>
              <a:rPr lang="en-US" sz="5400" kern="1200" dirty="0">
                <a:solidFill>
                  <a:schemeClr val="bg1"/>
                </a:solidFill>
                <a:latin typeface="+mj-lt"/>
                <a:ea typeface="+mj-ea"/>
                <a:cs typeface="+mj-cs"/>
              </a:rPr>
              <a:t>The Borne-Again Shell (BASH)</a:t>
            </a:r>
          </a:p>
        </p:txBody>
      </p:sp>
      <p:sp>
        <p:nvSpPr>
          <p:cNvPr id="3" name="Content Placeholder 2">
            <a:extLst>
              <a:ext uri="{FF2B5EF4-FFF2-40B4-BE49-F238E27FC236}">
                <a16:creationId xmlns:a16="http://schemas.microsoft.com/office/drawing/2014/main" id="{24A16D6C-A60B-5333-57EA-F771E3B90A1B}"/>
              </a:ext>
            </a:extLst>
          </p:cNvPr>
          <p:cNvSpPr>
            <a:spLocks noGrp="1"/>
          </p:cNvSpPr>
          <p:nvPr>
            <p:ph idx="1"/>
          </p:nvPr>
        </p:nvSpPr>
        <p:spPr>
          <a:xfrm>
            <a:off x="1524000" y="1548499"/>
            <a:ext cx="9144000" cy="420001"/>
          </a:xfrm>
        </p:spPr>
        <p:txBody>
          <a:bodyPr vert="horz" lIns="91440" tIns="45720" rIns="91440" bIns="45720" rtlCol="0">
            <a:normAutofit/>
          </a:bodyPr>
          <a:lstStyle/>
          <a:p>
            <a:pPr marL="0" indent="0" algn="ctr">
              <a:buNone/>
            </a:pPr>
            <a:r>
              <a:rPr lang="en-US" sz="2000" kern="1200" dirty="0">
                <a:solidFill>
                  <a:srgbClr val="FCB62A"/>
                </a:solidFill>
                <a:latin typeface="+mn-lt"/>
                <a:ea typeface="+mn-ea"/>
                <a:cs typeface="+mn-cs"/>
              </a:rPr>
              <a:t>Written in 1976 by Stephen </a:t>
            </a:r>
            <a:r>
              <a:rPr lang="en-US" sz="2000" kern="1200" dirty="0" err="1">
                <a:solidFill>
                  <a:srgbClr val="FCB62A"/>
                </a:solidFill>
                <a:latin typeface="+mn-lt"/>
                <a:ea typeface="+mn-ea"/>
                <a:cs typeface="+mn-cs"/>
              </a:rPr>
              <a:t>Bourne</a:t>
            </a:r>
            <a:r>
              <a:rPr lang="en-US" sz="2000" kern="1200" dirty="0">
                <a:solidFill>
                  <a:srgbClr val="FCB62A"/>
                </a:solidFill>
                <a:latin typeface="+mn-lt"/>
                <a:ea typeface="+mn-ea"/>
                <a:cs typeface="+mn-cs"/>
              </a:rPr>
              <a:t> for UNIX version 7.</a:t>
            </a:r>
          </a:p>
        </p:txBody>
      </p:sp>
      <p:cxnSp>
        <p:nvCxnSpPr>
          <p:cNvPr id="13" name="Straight Connector 12">
            <a:extLst>
              <a:ext uri="{FF2B5EF4-FFF2-40B4-BE49-F238E27FC236}">
                <a16:creationId xmlns:a16="http://schemas.microsoft.com/office/drawing/2014/main" id="{A82415D3-DDE5-4D63-8CB3-23A5EC581B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1479733"/>
            <a:ext cx="2743200" cy="0"/>
          </a:xfrm>
          <a:prstGeom prst="line">
            <a:avLst/>
          </a:prstGeom>
          <a:ln w="19050">
            <a:solidFill>
              <a:schemeClr val="bg1">
                <a:alpha val="7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D7193FB-6AE6-4B3B-8F89-56B55DD63B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201402"/>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AC1A3948-FD48-2475-C802-8BEB197B4C17}"/>
              </a:ext>
            </a:extLst>
          </p:cNvPr>
          <p:cNvPicPr>
            <a:picLocks noChangeAspect="1"/>
          </p:cNvPicPr>
          <p:nvPr/>
        </p:nvPicPr>
        <p:blipFill rotWithShape="1">
          <a:blip r:embed="rId3"/>
          <a:srcRect b="14037"/>
          <a:stretch/>
        </p:blipFill>
        <p:spPr>
          <a:xfrm>
            <a:off x="0" y="1828404"/>
            <a:ext cx="12253184" cy="5029596"/>
          </a:xfrm>
          <a:prstGeom prst="rect">
            <a:avLst/>
          </a:prstGeom>
        </p:spPr>
      </p:pic>
    </p:spTree>
    <p:extLst>
      <p:ext uri="{BB962C8B-B14F-4D97-AF65-F5344CB8AC3E}">
        <p14:creationId xmlns:p14="http://schemas.microsoft.com/office/powerpoint/2010/main" val="5981569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0E91F5CA-B392-444C-88E3-BF5BAAEBDE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0459807F-B6FA-44D3-9A53-C55B6B5688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80681"/>
            <a:ext cx="12192000" cy="2777318"/>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B78943D-EBC1-C8A5-D09E-F3896284AB18}"/>
              </a:ext>
            </a:extLst>
          </p:cNvPr>
          <p:cNvSpPr>
            <a:spLocks noGrp="1"/>
          </p:cNvSpPr>
          <p:nvPr>
            <p:ph type="title"/>
          </p:nvPr>
        </p:nvSpPr>
        <p:spPr>
          <a:xfrm>
            <a:off x="1255060" y="5279511"/>
            <a:ext cx="9681882" cy="739880"/>
          </a:xfrm>
        </p:spPr>
        <p:txBody>
          <a:bodyPr vert="horz" lIns="91440" tIns="45720" rIns="91440" bIns="45720" rtlCol="0" anchor="b">
            <a:normAutofit/>
          </a:bodyPr>
          <a:lstStyle/>
          <a:p>
            <a:pPr algn="ctr"/>
            <a:r>
              <a:rPr lang="en-US" sz="3600" dirty="0">
                <a:solidFill>
                  <a:schemeClr val="tx1">
                    <a:lumMod val="85000"/>
                    <a:lumOff val="15000"/>
                  </a:schemeClr>
                </a:solidFill>
              </a:rPr>
              <a:t>Understanding the BASH prompt…</a:t>
            </a:r>
          </a:p>
        </p:txBody>
      </p:sp>
      <p:pic>
        <p:nvPicPr>
          <p:cNvPr id="10" name="Picture 9">
            <a:extLst>
              <a:ext uri="{FF2B5EF4-FFF2-40B4-BE49-F238E27FC236}">
                <a16:creationId xmlns:a16="http://schemas.microsoft.com/office/drawing/2014/main" id="{600C5A34-6B22-5574-C0EB-18CB513067A7}"/>
              </a:ext>
            </a:extLst>
          </p:cNvPr>
          <p:cNvPicPr>
            <a:picLocks noChangeAspect="1"/>
          </p:cNvPicPr>
          <p:nvPr/>
        </p:nvPicPr>
        <p:blipFill rotWithShape="1">
          <a:blip r:embed="rId3"/>
          <a:srcRect r="1100" b="-2"/>
          <a:stretch/>
        </p:blipFill>
        <p:spPr>
          <a:xfrm>
            <a:off x="20" y="10"/>
            <a:ext cx="12191979" cy="5886523"/>
          </a:xfrm>
          <a:custGeom>
            <a:avLst/>
            <a:gdLst/>
            <a:ahLst/>
            <a:cxnLst/>
            <a:rect l="l" t="t" r="r" b="b"/>
            <a:pathLst>
              <a:path w="12191999" h="5886533">
                <a:moveTo>
                  <a:pt x="4721173" y="4907914"/>
                </a:moveTo>
                <a:lnTo>
                  <a:pt x="4722109" y="4908125"/>
                </a:lnTo>
                <a:cubicBezTo>
                  <a:pt x="4721143" y="4908767"/>
                  <a:pt x="4718263" y="4909373"/>
                  <a:pt x="4717199" y="4909396"/>
                </a:cubicBezTo>
                <a:close/>
                <a:moveTo>
                  <a:pt x="0" y="0"/>
                </a:moveTo>
                <a:lnTo>
                  <a:pt x="12191999" y="0"/>
                </a:lnTo>
                <a:lnTo>
                  <a:pt x="12191999" y="5751311"/>
                </a:lnTo>
                <a:lnTo>
                  <a:pt x="12140860" y="5770509"/>
                </a:lnTo>
                <a:cubicBezTo>
                  <a:pt x="12126656" y="5772723"/>
                  <a:pt x="12093589" y="5827925"/>
                  <a:pt x="12080161" y="5826358"/>
                </a:cubicBezTo>
                <a:cubicBezTo>
                  <a:pt x="11978188" y="5850511"/>
                  <a:pt x="11967361" y="5873564"/>
                  <a:pt x="11917885" y="5861578"/>
                </a:cubicBezTo>
                <a:cubicBezTo>
                  <a:pt x="11872779" y="5859863"/>
                  <a:pt x="11928861" y="5896778"/>
                  <a:pt x="11894610" y="5883738"/>
                </a:cubicBezTo>
                <a:cubicBezTo>
                  <a:pt x="11860359" y="5870698"/>
                  <a:pt x="11736091" y="5807232"/>
                  <a:pt x="11712379" y="5783337"/>
                </a:cubicBezTo>
                <a:cubicBezTo>
                  <a:pt x="11688667" y="5759442"/>
                  <a:pt x="11627912" y="5782933"/>
                  <a:pt x="11585366" y="5740371"/>
                </a:cubicBezTo>
                <a:lnTo>
                  <a:pt x="11516470" y="5663679"/>
                </a:lnTo>
                <a:cubicBezTo>
                  <a:pt x="11468274" y="5661847"/>
                  <a:pt x="11507335" y="5626593"/>
                  <a:pt x="11462692" y="5610127"/>
                </a:cubicBezTo>
                <a:cubicBezTo>
                  <a:pt x="11417567" y="5608500"/>
                  <a:pt x="11408021" y="5556613"/>
                  <a:pt x="11369712" y="5548654"/>
                </a:cubicBezTo>
                <a:cubicBezTo>
                  <a:pt x="11354317" y="5554704"/>
                  <a:pt x="11288328" y="5499810"/>
                  <a:pt x="11273969" y="5488986"/>
                </a:cubicBezTo>
                <a:cubicBezTo>
                  <a:pt x="11231913" y="5490378"/>
                  <a:pt x="11221973" y="5480544"/>
                  <a:pt x="11195084" y="5467967"/>
                </a:cubicBezTo>
                <a:cubicBezTo>
                  <a:pt x="11164086" y="5497749"/>
                  <a:pt x="11171649" y="5471790"/>
                  <a:pt x="11143408" y="5468614"/>
                </a:cubicBezTo>
                <a:cubicBezTo>
                  <a:pt x="11125906" y="5464975"/>
                  <a:pt x="11102603" y="5460835"/>
                  <a:pt x="11085935" y="5459365"/>
                </a:cubicBezTo>
                <a:cubicBezTo>
                  <a:pt x="11057493" y="5459661"/>
                  <a:pt x="11029906" y="5441496"/>
                  <a:pt x="11030953" y="5456484"/>
                </a:cubicBezTo>
                <a:cubicBezTo>
                  <a:pt x="11007784" y="5459001"/>
                  <a:pt x="10982005" y="5463178"/>
                  <a:pt x="10951060" y="5461240"/>
                </a:cubicBezTo>
                <a:cubicBezTo>
                  <a:pt x="10885365" y="5424406"/>
                  <a:pt x="10915288" y="5460968"/>
                  <a:pt x="10857721" y="5448157"/>
                </a:cubicBezTo>
                <a:cubicBezTo>
                  <a:pt x="10806646" y="5435790"/>
                  <a:pt x="10707075" y="5402712"/>
                  <a:pt x="10644616" y="5387039"/>
                </a:cubicBezTo>
                <a:cubicBezTo>
                  <a:pt x="10616446" y="5382224"/>
                  <a:pt x="10558603" y="5371613"/>
                  <a:pt x="10519277" y="5366793"/>
                </a:cubicBezTo>
                <a:cubicBezTo>
                  <a:pt x="10495461" y="5368312"/>
                  <a:pt x="10473830" y="5354868"/>
                  <a:pt x="10445981" y="5364735"/>
                </a:cubicBezTo>
                <a:cubicBezTo>
                  <a:pt x="10436536" y="5368773"/>
                  <a:pt x="10409281" y="5367966"/>
                  <a:pt x="10383865" y="5360888"/>
                </a:cubicBezTo>
                <a:cubicBezTo>
                  <a:pt x="10374827" y="5369095"/>
                  <a:pt x="10347864" y="5360432"/>
                  <a:pt x="10336852" y="5360277"/>
                </a:cubicBezTo>
                <a:cubicBezTo>
                  <a:pt x="10323586" y="5366987"/>
                  <a:pt x="10274741" y="5357921"/>
                  <a:pt x="10261098" y="5350526"/>
                </a:cubicBezTo>
                <a:lnTo>
                  <a:pt x="10126497" y="5339011"/>
                </a:lnTo>
                <a:lnTo>
                  <a:pt x="10082166" y="5336916"/>
                </a:lnTo>
                <a:cubicBezTo>
                  <a:pt x="10074567" y="5338985"/>
                  <a:pt x="10046860" y="5337657"/>
                  <a:pt x="10039237" y="5338580"/>
                </a:cubicBezTo>
                <a:cubicBezTo>
                  <a:pt x="9998458" y="5328479"/>
                  <a:pt x="9984394" y="5327989"/>
                  <a:pt x="9960016" y="5323065"/>
                </a:cubicBezTo>
                <a:cubicBezTo>
                  <a:pt x="9918980" y="5322923"/>
                  <a:pt x="9888741" y="5326122"/>
                  <a:pt x="9847789" y="5316297"/>
                </a:cubicBezTo>
                <a:lnTo>
                  <a:pt x="9728306" y="5296090"/>
                </a:lnTo>
                <a:cubicBezTo>
                  <a:pt x="9675056" y="5305676"/>
                  <a:pt x="9602035" y="5297282"/>
                  <a:pt x="9584504" y="5284670"/>
                </a:cubicBezTo>
                <a:cubicBezTo>
                  <a:pt x="9518952" y="5270394"/>
                  <a:pt x="9415429" y="5244268"/>
                  <a:pt x="9343049" y="5238968"/>
                </a:cubicBezTo>
                <a:lnTo>
                  <a:pt x="9231367" y="5187063"/>
                </a:lnTo>
                <a:lnTo>
                  <a:pt x="9194807" y="5176984"/>
                </a:lnTo>
                <a:lnTo>
                  <a:pt x="9189243" y="5167745"/>
                </a:lnTo>
                <a:lnTo>
                  <a:pt x="9151229" y="5156543"/>
                </a:lnTo>
                <a:lnTo>
                  <a:pt x="9150207" y="5157608"/>
                </a:lnTo>
                <a:cubicBezTo>
                  <a:pt x="9147045" y="5159739"/>
                  <a:pt x="9143081" y="5160831"/>
                  <a:pt x="9137315" y="5159777"/>
                </a:cubicBezTo>
                <a:cubicBezTo>
                  <a:pt x="9138862" y="5179261"/>
                  <a:pt x="9130952" y="5165972"/>
                  <a:pt x="9113809" y="5161143"/>
                </a:cubicBezTo>
                <a:cubicBezTo>
                  <a:pt x="9112388" y="5190326"/>
                  <a:pt x="9068114" y="5155892"/>
                  <a:pt x="9053450" y="5169457"/>
                </a:cubicBezTo>
                <a:lnTo>
                  <a:pt x="9005483" y="5166172"/>
                </a:lnTo>
                <a:lnTo>
                  <a:pt x="9005198" y="5166412"/>
                </a:lnTo>
                <a:cubicBezTo>
                  <a:pt x="9003143" y="5166632"/>
                  <a:pt x="9000324" y="5166304"/>
                  <a:pt x="8996229" y="5165201"/>
                </a:cubicBezTo>
                <a:lnTo>
                  <a:pt x="8990391" y="5163140"/>
                </a:lnTo>
                <a:lnTo>
                  <a:pt x="8974334" y="5159914"/>
                </a:lnTo>
                <a:lnTo>
                  <a:pt x="8968008" y="5160614"/>
                </a:lnTo>
                <a:lnTo>
                  <a:pt x="8963045" y="5162839"/>
                </a:lnTo>
                <a:cubicBezTo>
                  <a:pt x="8954690" y="5154888"/>
                  <a:pt x="8955517" y="5145940"/>
                  <a:pt x="8928985" y="5166027"/>
                </a:cubicBezTo>
                <a:cubicBezTo>
                  <a:pt x="8898031" y="5165007"/>
                  <a:pt x="8789300" y="5150352"/>
                  <a:pt x="8752441" y="5146795"/>
                </a:cubicBezTo>
                <a:cubicBezTo>
                  <a:pt x="8719819" y="5136075"/>
                  <a:pt x="8748194" y="5149736"/>
                  <a:pt x="8707844" y="5144694"/>
                </a:cubicBezTo>
                <a:cubicBezTo>
                  <a:pt x="8671606" y="5125159"/>
                  <a:pt x="8639142" y="5141599"/>
                  <a:pt x="8596068" y="5136122"/>
                </a:cubicBezTo>
                <a:lnTo>
                  <a:pt x="8525227" y="5150964"/>
                </a:lnTo>
                <a:lnTo>
                  <a:pt x="8510980" y="5145049"/>
                </a:lnTo>
                <a:lnTo>
                  <a:pt x="8506164" y="5142048"/>
                </a:lnTo>
                <a:cubicBezTo>
                  <a:pt x="8502646" y="5140271"/>
                  <a:pt x="8500045" y="5139460"/>
                  <a:pt x="8497965" y="5139310"/>
                </a:cubicBezTo>
                <a:lnTo>
                  <a:pt x="8497591" y="5139489"/>
                </a:lnTo>
                <a:lnTo>
                  <a:pt x="8490246" y="5136439"/>
                </a:lnTo>
                <a:lnTo>
                  <a:pt x="8367179" y="5122397"/>
                </a:lnTo>
                <a:cubicBezTo>
                  <a:pt x="8362021" y="5120372"/>
                  <a:pt x="8357730" y="5120720"/>
                  <a:pt x="8353796" y="5122203"/>
                </a:cubicBezTo>
                <a:lnTo>
                  <a:pt x="8352369" y="5123043"/>
                </a:lnTo>
                <a:lnTo>
                  <a:pt x="8320101" y="5105625"/>
                </a:lnTo>
                <a:lnTo>
                  <a:pt x="8314429" y="5105299"/>
                </a:lnTo>
                <a:lnTo>
                  <a:pt x="8295170" y="5091404"/>
                </a:lnTo>
                <a:lnTo>
                  <a:pt x="8284273" y="5085581"/>
                </a:lnTo>
                <a:lnTo>
                  <a:pt x="8283146" y="5081138"/>
                </a:lnTo>
                <a:cubicBezTo>
                  <a:pt x="8280842" y="5077893"/>
                  <a:pt x="8276148" y="5075245"/>
                  <a:pt x="8266072" y="5073963"/>
                </a:cubicBezTo>
                <a:lnTo>
                  <a:pt x="8263373" y="5074193"/>
                </a:lnTo>
                <a:lnTo>
                  <a:pt x="8252030" y="5064350"/>
                </a:lnTo>
                <a:cubicBezTo>
                  <a:pt x="8248856" y="5060500"/>
                  <a:pt x="8246644" y="5056218"/>
                  <a:pt x="8245831" y="5051358"/>
                </a:cubicBezTo>
                <a:cubicBezTo>
                  <a:pt x="8181824" y="5054265"/>
                  <a:pt x="8147127" y="5020143"/>
                  <a:pt x="8090268" y="5005197"/>
                </a:cubicBezTo>
                <a:cubicBezTo>
                  <a:pt x="8025464" y="4982055"/>
                  <a:pt x="7967067" y="4960819"/>
                  <a:pt x="7905404" y="4963224"/>
                </a:cubicBezTo>
                <a:cubicBezTo>
                  <a:pt x="7835116" y="4948312"/>
                  <a:pt x="7780962" y="4946081"/>
                  <a:pt x="7718741" y="4937509"/>
                </a:cubicBezTo>
                <a:lnTo>
                  <a:pt x="7614343" y="4940980"/>
                </a:lnTo>
                <a:lnTo>
                  <a:pt x="7527539" y="4935152"/>
                </a:lnTo>
                <a:lnTo>
                  <a:pt x="7519567" y="4932599"/>
                </a:lnTo>
                <a:cubicBezTo>
                  <a:pt x="7513989" y="4931260"/>
                  <a:pt x="7510169" y="4930910"/>
                  <a:pt x="7507408" y="4931264"/>
                </a:cubicBezTo>
                <a:lnTo>
                  <a:pt x="7507036" y="4931591"/>
                </a:lnTo>
                <a:lnTo>
                  <a:pt x="7495791" y="4929639"/>
                </a:lnTo>
                <a:cubicBezTo>
                  <a:pt x="7476982" y="4925521"/>
                  <a:pt x="7422524" y="4942937"/>
                  <a:pt x="7405387" y="4937744"/>
                </a:cubicBezTo>
                <a:cubicBezTo>
                  <a:pt x="7374785" y="4940694"/>
                  <a:pt x="7333986" y="4941799"/>
                  <a:pt x="7312176" y="4947339"/>
                </a:cubicBezTo>
                <a:lnTo>
                  <a:pt x="7310849" y="4948781"/>
                </a:lnTo>
                <a:lnTo>
                  <a:pt x="7218556" y="4923532"/>
                </a:lnTo>
                <a:lnTo>
                  <a:pt x="7201098" y="4918982"/>
                </a:lnTo>
                <a:lnTo>
                  <a:pt x="7197000" y="4913624"/>
                </a:lnTo>
                <a:cubicBezTo>
                  <a:pt x="7192108" y="4910101"/>
                  <a:pt x="7184502" y="4907962"/>
                  <a:pt x="7170804" y="4908976"/>
                </a:cubicBezTo>
                <a:lnTo>
                  <a:pt x="7096984" y="4896748"/>
                </a:lnTo>
                <a:cubicBezTo>
                  <a:pt x="7061144" y="4895770"/>
                  <a:pt x="7050185" y="4894793"/>
                  <a:pt x="7018492" y="4897122"/>
                </a:cubicBezTo>
                <a:cubicBezTo>
                  <a:pt x="6937524" y="4886184"/>
                  <a:pt x="6943641" y="4862018"/>
                  <a:pt x="6904142" y="4867616"/>
                </a:cubicBezTo>
                <a:cubicBezTo>
                  <a:pt x="6871918" y="4872824"/>
                  <a:pt x="6787985" y="4853750"/>
                  <a:pt x="6708218" y="4839661"/>
                </a:cubicBezTo>
                <a:cubicBezTo>
                  <a:pt x="6649102" y="4830206"/>
                  <a:pt x="6628102" y="4816105"/>
                  <a:pt x="6549451" y="4810885"/>
                </a:cubicBezTo>
                <a:cubicBezTo>
                  <a:pt x="6472150" y="4766795"/>
                  <a:pt x="6409692" y="4790518"/>
                  <a:pt x="6317556" y="4764085"/>
                </a:cubicBezTo>
                <a:cubicBezTo>
                  <a:pt x="6297547" y="4748563"/>
                  <a:pt x="6209288" y="4765756"/>
                  <a:pt x="6168670" y="4761998"/>
                </a:cubicBezTo>
                <a:cubicBezTo>
                  <a:pt x="6128052" y="4758240"/>
                  <a:pt x="6090536" y="4744692"/>
                  <a:pt x="6073844" y="4741536"/>
                </a:cubicBezTo>
                <a:lnTo>
                  <a:pt x="6068526" y="4743073"/>
                </a:lnTo>
                <a:lnTo>
                  <a:pt x="6048634" y="4742390"/>
                </a:lnTo>
                <a:lnTo>
                  <a:pt x="6041279" y="4750739"/>
                </a:lnTo>
                <a:lnTo>
                  <a:pt x="6010088" y="4755832"/>
                </a:lnTo>
                <a:cubicBezTo>
                  <a:pt x="5998677" y="4756419"/>
                  <a:pt x="5970124" y="4755506"/>
                  <a:pt x="5957373" y="4752188"/>
                </a:cubicBezTo>
                <a:lnTo>
                  <a:pt x="5758915" y="4736496"/>
                </a:lnTo>
                <a:lnTo>
                  <a:pt x="5626957" y="4735473"/>
                </a:lnTo>
                <a:lnTo>
                  <a:pt x="5470902" y="4749493"/>
                </a:lnTo>
                <a:cubicBezTo>
                  <a:pt x="5478131" y="4762521"/>
                  <a:pt x="5439006" y="4748455"/>
                  <a:pt x="5432757" y="4760746"/>
                </a:cubicBezTo>
                <a:cubicBezTo>
                  <a:pt x="5429365" y="4770778"/>
                  <a:pt x="5391824" y="4775462"/>
                  <a:pt x="5381664" y="4778448"/>
                </a:cubicBezTo>
                <a:lnTo>
                  <a:pt x="5261760" y="4798865"/>
                </a:lnTo>
                <a:cubicBezTo>
                  <a:pt x="5251595" y="4799049"/>
                  <a:pt x="5230547" y="4807359"/>
                  <a:pt x="5222959" y="4809989"/>
                </a:cubicBezTo>
                <a:lnTo>
                  <a:pt x="5174657" y="4812979"/>
                </a:lnTo>
                <a:lnTo>
                  <a:pt x="5156551" y="4820202"/>
                </a:lnTo>
                <a:lnTo>
                  <a:pt x="5142595" y="4823602"/>
                </a:lnTo>
                <a:lnTo>
                  <a:pt x="5139593" y="4825703"/>
                </a:lnTo>
                <a:cubicBezTo>
                  <a:pt x="5133873" y="4829743"/>
                  <a:pt x="5128076" y="4833554"/>
                  <a:pt x="5121656" y="4836556"/>
                </a:cubicBezTo>
                <a:cubicBezTo>
                  <a:pt x="5108317" y="4807937"/>
                  <a:pt x="5064853" y="4857373"/>
                  <a:pt x="5065787" y="4829985"/>
                </a:cubicBezTo>
                <a:cubicBezTo>
                  <a:pt x="5028193" y="4841501"/>
                  <a:pt x="5038944" y="4812412"/>
                  <a:pt x="5011510" y="4846366"/>
                </a:cubicBezTo>
                <a:cubicBezTo>
                  <a:pt x="4937023" y="4845983"/>
                  <a:pt x="4916353" y="4832976"/>
                  <a:pt x="4840437" y="4870383"/>
                </a:cubicBezTo>
                <a:cubicBezTo>
                  <a:pt x="4806739" y="4887025"/>
                  <a:pt x="4784106" y="4898171"/>
                  <a:pt x="4762444" y="4898151"/>
                </a:cubicBezTo>
                <a:cubicBezTo>
                  <a:pt x="4741323" y="4902652"/>
                  <a:pt x="4729481" y="4905474"/>
                  <a:pt x="4723182" y="4907166"/>
                </a:cubicBezTo>
                <a:lnTo>
                  <a:pt x="4721173" y="4907914"/>
                </a:lnTo>
                <a:lnTo>
                  <a:pt x="4715524" y="4906639"/>
                </a:lnTo>
                <a:cubicBezTo>
                  <a:pt x="4680148" y="4913595"/>
                  <a:pt x="4524744" y="4914403"/>
                  <a:pt x="4515810" y="4916541"/>
                </a:cubicBezTo>
                <a:cubicBezTo>
                  <a:pt x="4457819" y="4929653"/>
                  <a:pt x="4462659" y="4930394"/>
                  <a:pt x="4428539" y="4927192"/>
                </a:cubicBezTo>
                <a:cubicBezTo>
                  <a:pt x="4423303" y="4923821"/>
                  <a:pt x="4368974" y="4930115"/>
                  <a:pt x="4362872" y="4928538"/>
                </a:cubicBezTo>
                <a:lnTo>
                  <a:pt x="4316962" y="4921923"/>
                </a:lnTo>
                <a:lnTo>
                  <a:pt x="4315106" y="4923264"/>
                </a:lnTo>
                <a:cubicBezTo>
                  <a:pt x="4306123" y="4926635"/>
                  <a:pt x="4299993" y="4926634"/>
                  <a:pt x="4295140" y="4925143"/>
                </a:cubicBezTo>
                <a:lnTo>
                  <a:pt x="4290059" y="4922226"/>
                </a:lnTo>
                <a:lnTo>
                  <a:pt x="4276138" y="4922472"/>
                </a:lnTo>
                <a:lnTo>
                  <a:pt x="4248113" y="4920148"/>
                </a:lnTo>
                <a:lnTo>
                  <a:pt x="4202046" y="4922943"/>
                </a:lnTo>
                <a:cubicBezTo>
                  <a:pt x="4201945" y="4923363"/>
                  <a:pt x="4201842" y="4923782"/>
                  <a:pt x="4201741" y="4924202"/>
                </a:cubicBezTo>
                <a:cubicBezTo>
                  <a:pt x="4200116" y="4927039"/>
                  <a:pt x="4197140" y="4929158"/>
                  <a:pt x="4191245" y="4929836"/>
                </a:cubicBezTo>
                <a:cubicBezTo>
                  <a:pt x="4204212" y="4947125"/>
                  <a:pt x="4161274" y="4945230"/>
                  <a:pt x="4142742" y="4945701"/>
                </a:cubicBezTo>
                <a:cubicBezTo>
                  <a:pt x="4124717" y="4952767"/>
                  <a:pt x="4099099" y="4966347"/>
                  <a:pt x="4083094" y="4972234"/>
                </a:cubicBezTo>
                <a:lnTo>
                  <a:pt x="4074543" y="4973069"/>
                </a:lnTo>
                <a:cubicBezTo>
                  <a:pt x="4074504" y="4973170"/>
                  <a:pt x="4074463" y="4973269"/>
                  <a:pt x="4074424" y="4973368"/>
                </a:cubicBezTo>
                <a:cubicBezTo>
                  <a:pt x="4072678" y="4974152"/>
                  <a:pt x="4069906" y="4974653"/>
                  <a:pt x="4065507" y="4974812"/>
                </a:cubicBezTo>
                <a:lnTo>
                  <a:pt x="4058951" y="4974594"/>
                </a:lnTo>
                <a:lnTo>
                  <a:pt x="4042361" y="4976215"/>
                </a:lnTo>
                <a:lnTo>
                  <a:pt x="4036993" y="4978649"/>
                </a:lnTo>
                <a:lnTo>
                  <a:pt x="4035360" y="4982316"/>
                </a:lnTo>
                <a:lnTo>
                  <a:pt x="4033775" y="4982081"/>
                </a:lnTo>
                <a:cubicBezTo>
                  <a:pt x="4021424" y="4977217"/>
                  <a:pt x="4016874" y="4968841"/>
                  <a:pt x="4004535" y="4994649"/>
                </a:cubicBezTo>
                <a:cubicBezTo>
                  <a:pt x="3976667" y="4987584"/>
                  <a:pt x="3972977" y="5002913"/>
                  <a:pt x="3936843" y="5012106"/>
                </a:cubicBezTo>
                <a:cubicBezTo>
                  <a:pt x="3920506" y="5004382"/>
                  <a:pt x="3908535" y="5009071"/>
                  <a:pt x="3897272" y="5017761"/>
                </a:cubicBezTo>
                <a:cubicBezTo>
                  <a:pt x="3861092" y="5017265"/>
                  <a:pt x="3829628" y="5031135"/>
                  <a:pt x="3789757" y="5037999"/>
                </a:cubicBezTo>
                <a:cubicBezTo>
                  <a:pt x="3741007" y="5052705"/>
                  <a:pt x="3725129" y="5054682"/>
                  <a:pt x="3682510" y="5061922"/>
                </a:cubicBezTo>
                <a:lnTo>
                  <a:pt x="3610032" y="5094193"/>
                </a:lnTo>
                <a:lnTo>
                  <a:pt x="3603852" y="5092831"/>
                </a:lnTo>
                <a:cubicBezTo>
                  <a:pt x="3599580" y="5092212"/>
                  <a:pt x="3596726" y="5092212"/>
                  <a:pt x="3594733" y="5092667"/>
                </a:cubicBezTo>
                <a:lnTo>
                  <a:pt x="3594498" y="5092936"/>
                </a:lnTo>
                <a:lnTo>
                  <a:pt x="3585975" y="5092246"/>
                </a:lnTo>
                <a:cubicBezTo>
                  <a:pt x="3571623" y="5090455"/>
                  <a:pt x="3549389" y="5104654"/>
                  <a:pt x="3536132" y="5101945"/>
                </a:cubicBezTo>
                <a:cubicBezTo>
                  <a:pt x="3513940" y="5106241"/>
                  <a:pt x="3488622" y="5099976"/>
                  <a:pt x="3473220" y="5105606"/>
                </a:cubicBezTo>
                <a:lnTo>
                  <a:pt x="3400725" y="5117654"/>
                </a:lnTo>
                <a:lnTo>
                  <a:pt x="3375935" y="5106247"/>
                </a:lnTo>
                <a:lnTo>
                  <a:pt x="3348219" y="5109860"/>
                </a:lnTo>
                <a:cubicBezTo>
                  <a:pt x="3337206" y="5110533"/>
                  <a:pt x="3327054" y="5111295"/>
                  <a:pt x="3319639" y="5114795"/>
                </a:cubicBezTo>
                <a:lnTo>
                  <a:pt x="3248529" y="5133347"/>
                </a:lnTo>
                <a:lnTo>
                  <a:pt x="3210308" y="5119794"/>
                </a:lnTo>
                <a:cubicBezTo>
                  <a:pt x="3206088" y="5117870"/>
                  <a:pt x="3200152" y="5117326"/>
                  <a:pt x="3190375" y="5119915"/>
                </a:cubicBezTo>
                <a:lnTo>
                  <a:pt x="3188145" y="5121096"/>
                </a:lnTo>
                <a:cubicBezTo>
                  <a:pt x="3182625" y="5119116"/>
                  <a:pt x="3141856" y="5121682"/>
                  <a:pt x="3108596" y="5122416"/>
                </a:cubicBezTo>
                <a:cubicBezTo>
                  <a:pt x="3055968" y="5124842"/>
                  <a:pt x="3048940" y="5117475"/>
                  <a:pt x="2988584" y="5125502"/>
                </a:cubicBezTo>
                <a:cubicBezTo>
                  <a:pt x="2928853" y="5129690"/>
                  <a:pt x="2917951" y="5124649"/>
                  <a:pt x="2876540" y="5133019"/>
                </a:cubicBezTo>
                <a:lnTo>
                  <a:pt x="2626864" y="5133771"/>
                </a:lnTo>
                <a:cubicBezTo>
                  <a:pt x="2562348" y="5111858"/>
                  <a:pt x="2563422" y="5142456"/>
                  <a:pt x="2491422" y="5135486"/>
                </a:cubicBezTo>
                <a:cubicBezTo>
                  <a:pt x="2433091" y="5200962"/>
                  <a:pt x="2455709" y="5160483"/>
                  <a:pt x="2415617" y="5168715"/>
                </a:cubicBezTo>
                <a:lnTo>
                  <a:pt x="2290098" y="5166151"/>
                </a:lnTo>
                <a:cubicBezTo>
                  <a:pt x="2257057" y="5152522"/>
                  <a:pt x="2202458" y="5187690"/>
                  <a:pt x="2161714" y="5169302"/>
                </a:cubicBezTo>
                <a:cubicBezTo>
                  <a:pt x="2122714" y="5172302"/>
                  <a:pt x="2080450" y="5180350"/>
                  <a:pt x="2056089" y="5184144"/>
                </a:cubicBezTo>
                <a:cubicBezTo>
                  <a:pt x="2019828" y="5191108"/>
                  <a:pt x="1978839" y="5203797"/>
                  <a:pt x="1944153" y="5211084"/>
                </a:cubicBezTo>
                <a:cubicBezTo>
                  <a:pt x="1925867" y="5199079"/>
                  <a:pt x="1896027" y="5224183"/>
                  <a:pt x="1847968" y="5227868"/>
                </a:cubicBezTo>
                <a:cubicBezTo>
                  <a:pt x="1827977" y="5213971"/>
                  <a:pt x="1815570" y="5230544"/>
                  <a:pt x="1777083" y="5212267"/>
                </a:cubicBezTo>
                <a:cubicBezTo>
                  <a:pt x="1775439" y="5214216"/>
                  <a:pt x="1773397" y="5216035"/>
                  <a:pt x="1771025" y="5217668"/>
                </a:cubicBezTo>
                <a:cubicBezTo>
                  <a:pt x="1757251" y="5227146"/>
                  <a:pt x="1735528" y="5228402"/>
                  <a:pt x="1722509" y="5220470"/>
                </a:cubicBezTo>
                <a:cubicBezTo>
                  <a:pt x="1691779" y="5208440"/>
                  <a:pt x="1662321" y="5203305"/>
                  <a:pt x="1633941" y="5200774"/>
                </a:cubicBezTo>
                <a:lnTo>
                  <a:pt x="1586145" y="5210184"/>
                </a:lnTo>
                <a:cubicBezTo>
                  <a:pt x="1567948" y="5215416"/>
                  <a:pt x="1545900" y="5226363"/>
                  <a:pt x="1524748" y="5232173"/>
                </a:cubicBezTo>
                <a:cubicBezTo>
                  <a:pt x="1502586" y="5235395"/>
                  <a:pt x="1478013" y="5230993"/>
                  <a:pt x="1459242" y="5245044"/>
                </a:cubicBezTo>
                <a:cubicBezTo>
                  <a:pt x="1421474" y="5260197"/>
                  <a:pt x="1374524" y="5244220"/>
                  <a:pt x="1349457" y="5280705"/>
                </a:cubicBezTo>
                <a:cubicBezTo>
                  <a:pt x="1273276" y="5302389"/>
                  <a:pt x="1121512" y="5336260"/>
                  <a:pt x="1009212" y="5361227"/>
                </a:cubicBezTo>
                <a:cubicBezTo>
                  <a:pt x="939016" y="5373529"/>
                  <a:pt x="866895" y="5370149"/>
                  <a:pt x="808572" y="5377024"/>
                </a:cubicBezTo>
                <a:cubicBezTo>
                  <a:pt x="802823" y="5374184"/>
                  <a:pt x="726016" y="5397963"/>
                  <a:pt x="719549" y="5396991"/>
                </a:cubicBezTo>
                <a:lnTo>
                  <a:pt x="698795" y="5397657"/>
                </a:lnTo>
                <a:cubicBezTo>
                  <a:pt x="689833" y="5401894"/>
                  <a:pt x="683492" y="5402495"/>
                  <a:pt x="678327" y="5401487"/>
                </a:cubicBezTo>
                <a:lnTo>
                  <a:pt x="672784" y="5399085"/>
                </a:lnTo>
                <a:lnTo>
                  <a:pt x="658406" y="5400696"/>
                </a:lnTo>
                <a:lnTo>
                  <a:pt x="629185" y="5401132"/>
                </a:lnTo>
                <a:lnTo>
                  <a:pt x="624558" y="5403782"/>
                </a:lnTo>
                <a:lnTo>
                  <a:pt x="581798" y="5408438"/>
                </a:lnTo>
                <a:cubicBezTo>
                  <a:pt x="581736" y="5408865"/>
                  <a:pt x="581671" y="5409294"/>
                  <a:pt x="581608" y="5409722"/>
                </a:cubicBezTo>
                <a:cubicBezTo>
                  <a:pt x="580204" y="5412704"/>
                  <a:pt x="577331" y="5415106"/>
                  <a:pt x="571299" y="5416358"/>
                </a:cubicBezTo>
                <a:cubicBezTo>
                  <a:pt x="551623" y="5426267"/>
                  <a:pt x="484499" y="5459654"/>
                  <a:pt x="463549" y="5469173"/>
                </a:cubicBezTo>
                <a:cubicBezTo>
                  <a:pt x="453136" y="5470720"/>
                  <a:pt x="449731" y="5472678"/>
                  <a:pt x="445606" y="5473465"/>
                </a:cubicBezTo>
                <a:lnTo>
                  <a:pt x="438799" y="5473893"/>
                </a:lnTo>
                <a:cubicBezTo>
                  <a:pt x="417222" y="5482183"/>
                  <a:pt x="343312" y="5513407"/>
                  <a:pt x="316138" y="5523213"/>
                </a:cubicBezTo>
                <a:cubicBezTo>
                  <a:pt x="298481" y="5517132"/>
                  <a:pt x="286556" y="5522972"/>
                  <a:pt x="275748" y="5532726"/>
                </a:cubicBezTo>
                <a:cubicBezTo>
                  <a:pt x="238274" y="5535784"/>
                  <a:pt x="207076" y="5552679"/>
                  <a:pt x="166496" y="5563424"/>
                </a:cubicBezTo>
                <a:lnTo>
                  <a:pt x="0" y="5629888"/>
                </a:lnTo>
                <a:close/>
              </a:path>
            </a:pathLst>
          </a:custGeom>
        </p:spPr>
      </p:pic>
      <p:sp>
        <p:nvSpPr>
          <p:cNvPr id="7" name="Up Arrow 6">
            <a:extLst>
              <a:ext uri="{FF2B5EF4-FFF2-40B4-BE49-F238E27FC236}">
                <a16:creationId xmlns:a16="http://schemas.microsoft.com/office/drawing/2014/main" id="{58438A6B-2A27-C512-A922-D90323B9DFB6}"/>
              </a:ext>
            </a:extLst>
          </p:cNvPr>
          <p:cNvSpPr/>
          <p:nvPr/>
        </p:nvSpPr>
        <p:spPr>
          <a:xfrm>
            <a:off x="1423555" y="1381991"/>
            <a:ext cx="484632" cy="978408"/>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D1842139-9747-65B1-C8AA-5DC64A3C13C9}"/>
              </a:ext>
            </a:extLst>
          </p:cNvPr>
          <p:cNvSpPr txBox="1"/>
          <p:nvPr/>
        </p:nvSpPr>
        <p:spPr>
          <a:xfrm>
            <a:off x="715931" y="2360399"/>
            <a:ext cx="1899879" cy="584775"/>
          </a:xfrm>
          <a:prstGeom prst="rect">
            <a:avLst/>
          </a:prstGeom>
          <a:noFill/>
        </p:spPr>
        <p:txBody>
          <a:bodyPr wrap="none" rtlCol="0">
            <a:spAutoFit/>
          </a:bodyPr>
          <a:lstStyle/>
          <a:p>
            <a:r>
              <a:rPr lang="en-US" sz="3200" dirty="0">
                <a:ln w="0"/>
                <a:solidFill>
                  <a:schemeClr val="accent1">
                    <a:lumMod val="60000"/>
                    <a:lumOff val="40000"/>
                  </a:schemeClr>
                </a:solidFill>
                <a:effectLst>
                  <a:outerShdw blurRad="38100" dist="25400" dir="5400000" algn="ctr" rotWithShape="0">
                    <a:srgbClr val="6E747A">
                      <a:alpha val="43000"/>
                    </a:srgbClr>
                  </a:outerShdw>
                </a:effectLst>
              </a:rPr>
              <a:t>Username</a:t>
            </a:r>
            <a:endParaRPr lang="en-US" dirty="0">
              <a:solidFill>
                <a:schemeClr val="accent1">
                  <a:lumMod val="60000"/>
                  <a:lumOff val="40000"/>
                </a:schemeClr>
              </a:solidFill>
            </a:endParaRPr>
          </a:p>
        </p:txBody>
      </p:sp>
    </p:spTree>
    <p:extLst>
      <p:ext uri="{BB962C8B-B14F-4D97-AF65-F5344CB8AC3E}">
        <p14:creationId xmlns:p14="http://schemas.microsoft.com/office/powerpoint/2010/main" val="334252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78943D-EBC1-C8A5-D09E-F3896284AB18}"/>
              </a:ext>
            </a:extLst>
          </p:cNvPr>
          <p:cNvSpPr>
            <a:spLocks noGrp="1"/>
          </p:cNvSpPr>
          <p:nvPr>
            <p:ph type="title"/>
          </p:nvPr>
        </p:nvSpPr>
        <p:spPr>
          <a:xfrm>
            <a:off x="1255060" y="5279511"/>
            <a:ext cx="9681882" cy="739880"/>
          </a:xfrm>
        </p:spPr>
        <p:txBody>
          <a:bodyPr vert="horz" lIns="91440" tIns="45720" rIns="91440" bIns="45720" rtlCol="0" anchor="b">
            <a:normAutofit/>
          </a:bodyPr>
          <a:lstStyle/>
          <a:p>
            <a:pPr algn="ctr"/>
            <a:r>
              <a:rPr lang="en-US" sz="3600" dirty="0">
                <a:solidFill>
                  <a:schemeClr val="tx1">
                    <a:lumMod val="85000"/>
                    <a:lumOff val="15000"/>
                  </a:schemeClr>
                </a:solidFill>
              </a:rPr>
              <a:t>Understanding the BASH prompt…</a:t>
            </a:r>
          </a:p>
        </p:txBody>
      </p:sp>
      <p:pic>
        <p:nvPicPr>
          <p:cNvPr id="10" name="Picture 9">
            <a:extLst>
              <a:ext uri="{FF2B5EF4-FFF2-40B4-BE49-F238E27FC236}">
                <a16:creationId xmlns:a16="http://schemas.microsoft.com/office/drawing/2014/main" id="{600C5A34-6B22-5574-C0EB-18CB513067A7}"/>
              </a:ext>
            </a:extLst>
          </p:cNvPr>
          <p:cNvPicPr>
            <a:picLocks noChangeAspect="1"/>
          </p:cNvPicPr>
          <p:nvPr/>
        </p:nvPicPr>
        <p:blipFill rotWithShape="1">
          <a:blip r:embed="rId3"/>
          <a:srcRect r="1100" b="-2"/>
          <a:stretch/>
        </p:blipFill>
        <p:spPr>
          <a:xfrm>
            <a:off x="20" y="10"/>
            <a:ext cx="12191979" cy="5886523"/>
          </a:xfrm>
          <a:custGeom>
            <a:avLst/>
            <a:gdLst/>
            <a:ahLst/>
            <a:cxnLst/>
            <a:rect l="l" t="t" r="r" b="b"/>
            <a:pathLst>
              <a:path w="12191999" h="5886533">
                <a:moveTo>
                  <a:pt x="4721173" y="4907914"/>
                </a:moveTo>
                <a:lnTo>
                  <a:pt x="4722109" y="4908125"/>
                </a:lnTo>
                <a:cubicBezTo>
                  <a:pt x="4721143" y="4908767"/>
                  <a:pt x="4718263" y="4909373"/>
                  <a:pt x="4717199" y="4909396"/>
                </a:cubicBezTo>
                <a:close/>
                <a:moveTo>
                  <a:pt x="0" y="0"/>
                </a:moveTo>
                <a:lnTo>
                  <a:pt x="12191999" y="0"/>
                </a:lnTo>
                <a:lnTo>
                  <a:pt x="12191999" y="5751311"/>
                </a:lnTo>
                <a:lnTo>
                  <a:pt x="12140860" y="5770509"/>
                </a:lnTo>
                <a:cubicBezTo>
                  <a:pt x="12126656" y="5772723"/>
                  <a:pt x="12093589" y="5827925"/>
                  <a:pt x="12080161" y="5826358"/>
                </a:cubicBezTo>
                <a:cubicBezTo>
                  <a:pt x="11978188" y="5850511"/>
                  <a:pt x="11967361" y="5873564"/>
                  <a:pt x="11917885" y="5861578"/>
                </a:cubicBezTo>
                <a:cubicBezTo>
                  <a:pt x="11872779" y="5859863"/>
                  <a:pt x="11928861" y="5896778"/>
                  <a:pt x="11894610" y="5883738"/>
                </a:cubicBezTo>
                <a:cubicBezTo>
                  <a:pt x="11860359" y="5870698"/>
                  <a:pt x="11736091" y="5807232"/>
                  <a:pt x="11712379" y="5783337"/>
                </a:cubicBezTo>
                <a:cubicBezTo>
                  <a:pt x="11688667" y="5759442"/>
                  <a:pt x="11627912" y="5782933"/>
                  <a:pt x="11585366" y="5740371"/>
                </a:cubicBezTo>
                <a:lnTo>
                  <a:pt x="11516470" y="5663679"/>
                </a:lnTo>
                <a:cubicBezTo>
                  <a:pt x="11468274" y="5661847"/>
                  <a:pt x="11507335" y="5626593"/>
                  <a:pt x="11462692" y="5610127"/>
                </a:cubicBezTo>
                <a:cubicBezTo>
                  <a:pt x="11417567" y="5608500"/>
                  <a:pt x="11408021" y="5556613"/>
                  <a:pt x="11369712" y="5548654"/>
                </a:cubicBezTo>
                <a:cubicBezTo>
                  <a:pt x="11354317" y="5554704"/>
                  <a:pt x="11288328" y="5499810"/>
                  <a:pt x="11273969" y="5488986"/>
                </a:cubicBezTo>
                <a:cubicBezTo>
                  <a:pt x="11231913" y="5490378"/>
                  <a:pt x="11221973" y="5480544"/>
                  <a:pt x="11195084" y="5467967"/>
                </a:cubicBezTo>
                <a:cubicBezTo>
                  <a:pt x="11164086" y="5497749"/>
                  <a:pt x="11171649" y="5471790"/>
                  <a:pt x="11143408" y="5468614"/>
                </a:cubicBezTo>
                <a:cubicBezTo>
                  <a:pt x="11125906" y="5464975"/>
                  <a:pt x="11102603" y="5460835"/>
                  <a:pt x="11085935" y="5459365"/>
                </a:cubicBezTo>
                <a:cubicBezTo>
                  <a:pt x="11057493" y="5459661"/>
                  <a:pt x="11029906" y="5441496"/>
                  <a:pt x="11030953" y="5456484"/>
                </a:cubicBezTo>
                <a:cubicBezTo>
                  <a:pt x="11007784" y="5459001"/>
                  <a:pt x="10982005" y="5463178"/>
                  <a:pt x="10951060" y="5461240"/>
                </a:cubicBezTo>
                <a:cubicBezTo>
                  <a:pt x="10885365" y="5424406"/>
                  <a:pt x="10915288" y="5460968"/>
                  <a:pt x="10857721" y="5448157"/>
                </a:cubicBezTo>
                <a:cubicBezTo>
                  <a:pt x="10806646" y="5435790"/>
                  <a:pt x="10707075" y="5402712"/>
                  <a:pt x="10644616" y="5387039"/>
                </a:cubicBezTo>
                <a:cubicBezTo>
                  <a:pt x="10616446" y="5382224"/>
                  <a:pt x="10558603" y="5371613"/>
                  <a:pt x="10519277" y="5366793"/>
                </a:cubicBezTo>
                <a:cubicBezTo>
                  <a:pt x="10495461" y="5368312"/>
                  <a:pt x="10473830" y="5354868"/>
                  <a:pt x="10445981" y="5364735"/>
                </a:cubicBezTo>
                <a:cubicBezTo>
                  <a:pt x="10436536" y="5368773"/>
                  <a:pt x="10409281" y="5367966"/>
                  <a:pt x="10383865" y="5360888"/>
                </a:cubicBezTo>
                <a:cubicBezTo>
                  <a:pt x="10374827" y="5369095"/>
                  <a:pt x="10347864" y="5360432"/>
                  <a:pt x="10336852" y="5360277"/>
                </a:cubicBezTo>
                <a:cubicBezTo>
                  <a:pt x="10323586" y="5366987"/>
                  <a:pt x="10274741" y="5357921"/>
                  <a:pt x="10261098" y="5350526"/>
                </a:cubicBezTo>
                <a:lnTo>
                  <a:pt x="10126497" y="5339011"/>
                </a:lnTo>
                <a:lnTo>
                  <a:pt x="10082166" y="5336916"/>
                </a:lnTo>
                <a:cubicBezTo>
                  <a:pt x="10074567" y="5338985"/>
                  <a:pt x="10046860" y="5337657"/>
                  <a:pt x="10039237" y="5338580"/>
                </a:cubicBezTo>
                <a:cubicBezTo>
                  <a:pt x="9998458" y="5328479"/>
                  <a:pt x="9984394" y="5327989"/>
                  <a:pt x="9960016" y="5323065"/>
                </a:cubicBezTo>
                <a:cubicBezTo>
                  <a:pt x="9918980" y="5322923"/>
                  <a:pt x="9888741" y="5326122"/>
                  <a:pt x="9847789" y="5316297"/>
                </a:cubicBezTo>
                <a:lnTo>
                  <a:pt x="9728306" y="5296090"/>
                </a:lnTo>
                <a:cubicBezTo>
                  <a:pt x="9675056" y="5305676"/>
                  <a:pt x="9602035" y="5297282"/>
                  <a:pt x="9584504" y="5284670"/>
                </a:cubicBezTo>
                <a:cubicBezTo>
                  <a:pt x="9518952" y="5270394"/>
                  <a:pt x="9415429" y="5244268"/>
                  <a:pt x="9343049" y="5238968"/>
                </a:cubicBezTo>
                <a:lnTo>
                  <a:pt x="9231367" y="5187063"/>
                </a:lnTo>
                <a:lnTo>
                  <a:pt x="9194807" y="5176984"/>
                </a:lnTo>
                <a:lnTo>
                  <a:pt x="9189243" y="5167745"/>
                </a:lnTo>
                <a:lnTo>
                  <a:pt x="9151229" y="5156543"/>
                </a:lnTo>
                <a:lnTo>
                  <a:pt x="9150207" y="5157608"/>
                </a:lnTo>
                <a:cubicBezTo>
                  <a:pt x="9147045" y="5159739"/>
                  <a:pt x="9143081" y="5160831"/>
                  <a:pt x="9137315" y="5159777"/>
                </a:cubicBezTo>
                <a:cubicBezTo>
                  <a:pt x="9138862" y="5179261"/>
                  <a:pt x="9130952" y="5165972"/>
                  <a:pt x="9113809" y="5161143"/>
                </a:cubicBezTo>
                <a:cubicBezTo>
                  <a:pt x="9112388" y="5190326"/>
                  <a:pt x="9068114" y="5155892"/>
                  <a:pt x="9053450" y="5169457"/>
                </a:cubicBezTo>
                <a:lnTo>
                  <a:pt x="9005483" y="5166172"/>
                </a:lnTo>
                <a:lnTo>
                  <a:pt x="9005198" y="5166412"/>
                </a:lnTo>
                <a:cubicBezTo>
                  <a:pt x="9003143" y="5166632"/>
                  <a:pt x="9000324" y="5166304"/>
                  <a:pt x="8996229" y="5165201"/>
                </a:cubicBezTo>
                <a:lnTo>
                  <a:pt x="8990391" y="5163140"/>
                </a:lnTo>
                <a:lnTo>
                  <a:pt x="8974334" y="5159914"/>
                </a:lnTo>
                <a:lnTo>
                  <a:pt x="8968008" y="5160614"/>
                </a:lnTo>
                <a:lnTo>
                  <a:pt x="8963045" y="5162839"/>
                </a:lnTo>
                <a:cubicBezTo>
                  <a:pt x="8954690" y="5154888"/>
                  <a:pt x="8955517" y="5145940"/>
                  <a:pt x="8928985" y="5166027"/>
                </a:cubicBezTo>
                <a:cubicBezTo>
                  <a:pt x="8898031" y="5165007"/>
                  <a:pt x="8789300" y="5150352"/>
                  <a:pt x="8752441" y="5146795"/>
                </a:cubicBezTo>
                <a:cubicBezTo>
                  <a:pt x="8719819" y="5136075"/>
                  <a:pt x="8748194" y="5149736"/>
                  <a:pt x="8707844" y="5144694"/>
                </a:cubicBezTo>
                <a:cubicBezTo>
                  <a:pt x="8671606" y="5125159"/>
                  <a:pt x="8639142" y="5141599"/>
                  <a:pt x="8596068" y="5136122"/>
                </a:cubicBezTo>
                <a:lnTo>
                  <a:pt x="8525227" y="5150964"/>
                </a:lnTo>
                <a:lnTo>
                  <a:pt x="8510980" y="5145049"/>
                </a:lnTo>
                <a:lnTo>
                  <a:pt x="8506164" y="5142048"/>
                </a:lnTo>
                <a:cubicBezTo>
                  <a:pt x="8502646" y="5140271"/>
                  <a:pt x="8500045" y="5139460"/>
                  <a:pt x="8497965" y="5139310"/>
                </a:cubicBezTo>
                <a:lnTo>
                  <a:pt x="8497591" y="5139489"/>
                </a:lnTo>
                <a:lnTo>
                  <a:pt x="8490246" y="5136439"/>
                </a:lnTo>
                <a:lnTo>
                  <a:pt x="8367179" y="5122397"/>
                </a:lnTo>
                <a:cubicBezTo>
                  <a:pt x="8362021" y="5120372"/>
                  <a:pt x="8357730" y="5120720"/>
                  <a:pt x="8353796" y="5122203"/>
                </a:cubicBezTo>
                <a:lnTo>
                  <a:pt x="8352369" y="5123043"/>
                </a:lnTo>
                <a:lnTo>
                  <a:pt x="8320101" y="5105625"/>
                </a:lnTo>
                <a:lnTo>
                  <a:pt x="8314429" y="5105299"/>
                </a:lnTo>
                <a:lnTo>
                  <a:pt x="8295170" y="5091404"/>
                </a:lnTo>
                <a:lnTo>
                  <a:pt x="8284273" y="5085581"/>
                </a:lnTo>
                <a:lnTo>
                  <a:pt x="8283146" y="5081138"/>
                </a:lnTo>
                <a:cubicBezTo>
                  <a:pt x="8280842" y="5077893"/>
                  <a:pt x="8276148" y="5075245"/>
                  <a:pt x="8266072" y="5073963"/>
                </a:cubicBezTo>
                <a:lnTo>
                  <a:pt x="8263373" y="5074193"/>
                </a:lnTo>
                <a:lnTo>
                  <a:pt x="8252030" y="5064350"/>
                </a:lnTo>
                <a:cubicBezTo>
                  <a:pt x="8248856" y="5060500"/>
                  <a:pt x="8246644" y="5056218"/>
                  <a:pt x="8245831" y="5051358"/>
                </a:cubicBezTo>
                <a:cubicBezTo>
                  <a:pt x="8181824" y="5054265"/>
                  <a:pt x="8147127" y="5020143"/>
                  <a:pt x="8090268" y="5005197"/>
                </a:cubicBezTo>
                <a:cubicBezTo>
                  <a:pt x="8025464" y="4982055"/>
                  <a:pt x="7967067" y="4960819"/>
                  <a:pt x="7905404" y="4963224"/>
                </a:cubicBezTo>
                <a:cubicBezTo>
                  <a:pt x="7835116" y="4948312"/>
                  <a:pt x="7780962" y="4946081"/>
                  <a:pt x="7718741" y="4937509"/>
                </a:cubicBezTo>
                <a:lnTo>
                  <a:pt x="7614343" y="4940980"/>
                </a:lnTo>
                <a:lnTo>
                  <a:pt x="7527539" y="4935152"/>
                </a:lnTo>
                <a:lnTo>
                  <a:pt x="7519567" y="4932599"/>
                </a:lnTo>
                <a:cubicBezTo>
                  <a:pt x="7513989" y="4931260"/>
                  <a:pt x="7510169" y="4930910"/>
                  <a:pt x="7507408" y="4931264"/>
                </a:cubicBezTo>
                <a:lnTo>
                  <a:pt x="7507036" y="4931591"/>
                </a:lnTo>
                <a:lnTo>
                  <a:pt x="7495791" y="4929639"/>
                </a:lnTo>
                <a:cubicBezTo>
                  <a:pt x="7476982" y="4925521"/>
                  <a:pt x="7422524" y="4942937"/>
                  <a:pt x="7405387" y="4937744"/>
                </a:cubicBezTo>
                <a:cubicBezTo>
                  <a:pt x="7374785" y="4940694"/>
                  <a:pt x="7333986" y="4941799"/>
                  <a:pt x="7312176" y="4947339"/>
                </a:cubicBezTo>
                <a:lnTo>
                  <a:pt x="7310849" y="4948781"/>
                </a:lnTo>
                <a:lnTo>
                  <a:pt x="7218556" y="4923532"/>
                </a:lnTo>
                <a:lnTo>
                  <a:pt x="7201098" y="4918982"/>
                </a:lnTo>
                <a:lnTo>
                  <a:pt x="7197000" y="4913624"/>
                </a:lnTo>
                <a:cubicBezTo>
                  <a:pt x="7192108" y="4910101"/>
                  <a:pt x="7184502" y="4907962"/>
                  <a:pt x="7170804" y="4908976"/>
                </a:cubicBezTo>
                <a:lnTo>
                  <a:pt x="7096984" y="4896748"/>
                </a:lnTo>
                <a:cubicBezTo>
                  <a:pt x="7061144" y="4895770"/>
                  <a:pt x="7050185" y="4894793"/>
                  <a:pt x="7018492" y="4897122"/>
                </a:cubicBezTo>
                <a:cubicBezTo>
                  <a:pt x="6937524" y="4886184"/>
                  <a:pt x="6943641" y="4862018"/>
                  <a:pt x="6904142" y="4867616"/>
                </a:cubicBezTo>
                <a:cubicBezTo>
                  <a:pt x="6871918" y="4872824"/>
                  <a:pt x="6787985" y="4853750"/>
                  <a:pt x="6708218" y="4839661"/>
                </a:cubicBezTo>
                <a:cubicBezTo>
                  <a:pt x="6649102" y="4830206"/>
                  <a:pt x="6628102" y="4816105"/>
                  <a:pt x="6549451" y="4810885"/>
                </a:cubicBezTo>
                <a:cubicBezTo>
                  <a:pt x="6472150" y="4766795"/>
                  <a:pt x="6409692" y="4790518"/>
                  <a:pt x="6317556" y="4764085"/>
                </a:cubicBezTo>
                <a:cubicBezTo>
                  <a:pt x="6297547" y="4748563"/>
                  <a:pt x="6209288" y="4765756"/>
                  <a:pt x="6168670" y="4761998"/>
                </a:cubicBezTo>
                <a:cubicBezTo>
                  <a:pt x="6128052" y="4758240"/>
                  <a:pt x="6090536" y="4744692"/>
                  <a:pt x="6073844" y="4741536"/>
                </a:cubicBezTo>
                <a:lnTo>
                  <a:pt x="6068526" y="4743073"/>
                </a:lnTo>
                <a:lnTo>
                  <a:pt x="6048634" y="4742390"/>
                </a:lnTo>
                <a:lnTo>
                  <a:pt x="6041279" y="4750739"/>
                </a:lnTo>
                <a:lnTo>
                  <a:pt x="6010088" y="4755832"/>
                </a:lnTo>
                <a:cubicBezTo>
                  <a:pt x="5998677" y="4756419"/>
                  <a:pt x="5970124" y="4755506"/>
                  <a:pt x="5957373" y="4752188"/>
                </a:cubicBezTo>
                <a:lnTo>
                  <a:pt x="5758915" y="4736496"/>
                </a:lnTo>
                <a:lnTo>
                  <a:pt x="5626957" y="4735473"/>
                </a:lnTo>
                <a:lnTo>
                  <a:pt x="5470902" y="4749493"/>
                </a:lnTo>
                <a:cubicBezTo>
                  <a:pt x="5478131" y="4762521"/>
                  <a:pt x="5439006" y="4748455"/>
                  <a:pt x="5432757" y="4760746"/>
                </a:cubicBezTo>
                <a:cubicBezTo>
                  <a:pt x="5429365" y="4770778"/>
                  <a:pt x="5391824" y="4775462"/>
                  <a:pt x="5381664" y="4778448"/>
                </a:cubicBezTo>
                <a:lnTo>
                  <a:pt x="5261760" y="4798865"/>
                </a:lnTo>
                <a:cubicBezTo>
                  <a:pt x="5251595" y="4799049"/>
                  <a:pt x="5230547" y="4807359"/>
                  <a:pt x="5222959" y="4809989"/>
                </a:cubicBezTo>
                <a:lnTo>
                  <a:pt x="5174657" y="4812979"/>
                </a:lnTo>
                <a:lnTo>
                  <a:pt x="5156551" y="4820202"/>
                </a:lnTo>
                <a:lnTo>
                  <a:pt x="5142595" y="4823602"/>
                </a:lnTo>
                <a:lnTo>
                  <a:pt x="5139593" y="4825703"/>
                </a:lnTo>
                <a:cubicBezTo>
                  <a:pt x="5133873" y="4829743"/>
                  <a:pt x="5128076" y="4833554"/>
                  <a:pt x="5121656" y="4836556"/>
                </a:cubicBezTo>
                <a:cubicBezTo>
                  <a:pt x="5108317" y="4807937"/>
                  <a:pt x="5064853" y="4857373"/>
                  <a:pt x="5065787" y="4829985"/>
                </a:cubicBezTo>
                <a:cubicBezTo>
                  <a:pt x="5028193" y="4841501"/>
                  <a:pt x="5038944" y="4812412"/>
                  <a:pt x="5011510" y="4846366"/>
                </a:cubicBezTo>
                <a:cubicBezTo>
                  <a:pt x="4937023" y="4845983"/>
                  <a:pt x="4916353" y="4832976"/>
                  <a:pt x="4840437" y="4870383"/>
                </a:cubicBezTo>
                <a:cubicBezTo>
                  <a:pt x="4806739" y="4887025"/>
                  <a:pt x="4784106" y="4898171"/>
                  <a:pt x="4762444" y="4898151"/>
                </a:cubicBezTo>
                <a:cubicBezTo>
                  <a:pt x="4741323" y="4902652"/>
                  <a:pt x="4729481" y="4905474"/>
                  <a:pt x="4723182" y="4907166"/>
                </a:cubicBezTo>
                <a:lnTo>
                  <a:pt x="4721173" y="4907914"/>
                </a:lnTo>
                <a:lnTo>
                  <a:pt x="4715524" y="4906639"/>
                </a:lnTo>
                <a:cubicBezTo>
                  <a:pt x="4680148" y="4913595"/>
                  <a:pt x="4524744" y="4914403"/>
                  <a:pt x="4515810" y="4916541"/>
                </a:cubicBezTo>
                <a:cubicBezTo>
                  <a:pt x="4457819" y="4929653"/>
                  <a:pt x="4462659" y="4930394"/>
                  <a:pt x="4428539" y="4927192"/>
                </a:cubicBezTo>
                <a:cubicBezTo>
                  <a:pt x="4423303" y="4923821"/>
                  <a:pt x="4368974" y="4930115"/>
                  <a:pt x="4362872" y="4928538"/>
                </a:cubicBezTo>
                <a:lnTo>
                  <a:pt x="4316962" y="4921923"/>
                </a:lnTo>
                <a:lnTo>
                  <a:pt x="4315106" y="4923264"/>
                </a:lnTo>
                <a:cubicBezTo>
                  <a:pt x="4306123" y="4926635"/>
                  <a:pt x="4299993" y="4926634"/>
                  <a:pt x="4295140" y="4925143"/>
                </a:cubicBezTo>
                <a:lnTo>
                  <a:pt x="4290059" y="4922226"/>
                </a:lnTo>
                <a:lnTo>
                  <a:pt x="4276138" y="4922472"/>
                </a:lnTo>
                <a:lnTo>
                  <a:pt x="4248113" y="4920148"/>
                </a:lnTo>
                <a:lnTo>
                  <a:pt x="4202046" y="4922943"/>
                </a:lnTo>
                <a:cubicBezTo>
                  <a:pt x="4201945" y="4923363"/>
                  <a:pt x="4201842" y="4923782"/>
                  <a:pt x="4201741" y="4924202"/>
                </a:cubicBezTo>
                <a:cubicBezTo>
                  <a:pt x="4200116" y="4927039"/>
                  <a:pt x="4197140" y="4929158"/>
                  <a:pt x="4191245" y="4929836"/>
                </a:cubicBezTo>
                <a:cubicBezTo>
                  <a:pt x="4204212" y="4947125"/>
                  <a:pt x="4161274" y="4945230"/>
                  <a:pt x="4142742" y="4945701"/>
                </a:cubicBezTo>
                <a:cubicBezTo>
                  <a:pt x="4124717" y="4952767"/>
                  <a:pt x="4099099" y="4966347"/>
                  <a:pt x="4083094" y="4972234"/>
                </a:cubicBezTo>
                <a:lnTo>
                  <a:pt x="4074543" y="4973069"/>
                </a:lnTo>
                <a:cubicBezTo>
                  <a:pt x="4074504" y="4973170"/>
                  <a:pt x="4074463" y="4973269"/>
                  <a:pt x="4074424" y="4973368"/>
                </a:cubicBezTo>
                <a:cubicBezTo>
                  <a:pt x="4072678" y="4974152"/>
                  <a:pt x="4069906" y="4974653"/>
                  <a:pt x="4065507" y="4974812"/>
                </a:cubicBezTo>
                <a:lnTo>
                  <a:pt x="4058951" y="4974594"/>
                </a:lnTo>
                <a:lnTo>
                  <a:pt x="4042361" y="4976215"/>
                </a:lnTo>
                <a:lnTo>
                  <a:pt x="4036993" y="4978649"/>
                </a:lnTo>
                <a:lnTo>
                  <a:pt x="4035360" y="4982316"/>
                </a:lnTo>
                <a:lnTo>
                  <a:pt x="4033775" y="4982081"/>
                </a:lnTo>
                <a:cubicBezTo>
                  <a:pt x="4021424" y="4977217"/>
                  <a:pt x="4016874" y="4968841"/>
                  <a:pt x="4004535" y="4994649"/>
                </a:cubicBezTo>
                <a:cubicBezTo>
                  <a:pt x="3976667" y="4987584"/>
                  <a:pt x="3972977" y="5002913"/>
                  <a:pt x="3936843" y="5012106"/>
                </a:cubicBezTo>
                <a:cubicBezTo>
                  <a:pt x="3920506" y="5004382"/>
                  <a:pt x="3908535" y="5009071"/>
                  <a:pt x="3897272" y="5017761"/>
                </a:cubicBezTo>
                <a:cubicBezTo>
                  <a:pt x="3861092" y="5017265"/>
                  <a:pt x="3829628" y="5031135"/>
                  <a:pt x="3789757" y="5037999"/>
                </a:cubicBezTo>
                <a:cubicBezTo>
                  <a:pt x="3741007" y="5052705"/>
                  <a:pt x="3725129" y="5054682"/>
                  <a:pt x="3682510" y="5061922"/>
                </a:cubicBezTo>
                <a:lnTo>
                  <a:pt x="3610032" y="5094193"/>
                </a:lnTo>
                <a:lnTo>
                  <a:pt x="3603852" y="5092831"/>
                </a:lnTo>
                <a:cubicBezTo>
                  <a:pt x="3599580" y="5092212"/>
                  <a:pt x="3596726" y="5092212"/>
                  <a:pt x="3594733" y="5092667"/>
                </a:cubicBezTo>
                <a:lnTo>
                  <a:pt x="3594498" y="5092936"/>
                </a:lnTo>
                <a:lnTo>
                  <a:pt x="3585975" y="5092246"/>
                </a:lnTo>
                <a:cubicBezTo>
                  <a:pt x="3571623" y="5090455"/>
                  <a:pt x="3549389" y="5104654"/>
                  <a:pt x="3536132" y="5101945"/>
                </a:cubicBezTo>
                <a:cubicBezTo>
                  <a:pt x="3513940" y="5106241"/>
                  <a:pt x="3488622" y="5099976"/>
                  <a:pt x="3473220" y="5105606"/>
                </a:cubicBezTo>
                <a:lnTo>
                  <a:pt x="3400725" y="5117654"/>
                </a:lnTo>
                <a:lnTo>
                  <a:pt x="3375935" y="5106247"/>
                </a:lnTo>
                <a:lnTo>
                  <a:pt x="3348219" y="5109860"/>
                </a:lnTo>
                <a:cubicBezTo>
                  <a:pt x="3337206" y="5110533"/>
                  <a:pt x="3327054" y="5111295"/>
                  <a:pt x="3319639" y="5114795"/>
                </a:cubicBezTo>
                <a:lnTo>
                  <a:pt x="3248529" y="5133347"/>
                </a:lnTo>
                <a:lnTo>
                  <a:pt x="3210308" y="5119794"/>
                </a:lnTo>
                <a:cubicBezTo>
                  <a:pt x="3206088" y="5117870"/>
                  <a:pt x="3200152" y="5117326"/>
                  <a:pt x="3190375" y="5119915"/>
                </a:cubicBezTo>
                <a:lnTo>
                  <a:pt x="3188145" y="5121096"/>
                </a:lnTo>
                <a:cubicBezTo>
                  <a:pt x="3182625" y="5119116"/>
                  <a:pt x="3141856" y="5121682"/>
                  <a:pt x="3108596" y="5122416"/>
                </a:cubicBezTo>
                <a:cubicBezTo>
                  <a:pt x="3055968" y="5124842"/>
                  <a:pt x="3048940" y="5117475"/>
                  <a:pt x="2988584" y="5125502"/>
                </a:cubicBezTo>
                <a:cubicBezTo>
                  <a:pt x="2928853" y="5129690"/>
                  <a:pt x="2917951" y="5124649"/>
                  <a:pt x="2876540" y="5133019"/>
                </a:cubicBezTo>
                <a:lnTo>
                  <a:pt x="2626864" y="5133771"/>
                </a:lnTo>
                <a:cubicBezTo>
                  <a:pt x="2562348" y="5111858"/>
                  <a:pt x="2563422" y="5142456"/>
                  <a:pt x="2491422" y="5135486"/>
                </a:cubicBezTo>
                <a:cubicBezTo>
                  <a:pt x="2433091" y="5200962"/>
                  <a:pt x="2455709" y="5160483"/>
                  <a:pt x="2415617" y="5168715"/>
                </a:cubicBezTo>
                <a:lnTo>
                  <a:pt x="2290098" y="5166151"/>
                </a:lnTo>
                <a:cubicBezTo>
                  <a:pt x="2257057" y="5152522"/>
                  <a:pt x="2202458" y="5187690"/>
                  <a:pt x="2161714" y="5169302"/>
                </a:cubicBezTo>
                <a:cubicBezTo>
                  <a:pt x="2122714" y="5172302"/>
                  <a:pt x="2080450" y="5180350"/>
                  <a:pt x="2056089" y="5184144"/>
                </a:cubicBezTo>
                <a:cubicBezTo>
                  <a:pt x="2019828" y="5191108"/>
                  <a:pt x="1978839" y="5203797"/>
                  <a:pt x="1944153" y="5211084"/>
                </a:cubicBezTo>
                <a:cubicBezTo>
                  <a:pt x="1925867" y="5199079"/>
                  <a:pt x="1896027" y="5224183"/>
                  <a:pt x="1847968" y="5227868"/>
                </a:cubicBezTo>
                <a:cubicBezTo>
                  <a:pt x="1827977" y="5213971"/>
                  <a:pt x="1815570" y="5230544"/>
                  <a:pt x="1777083" y="5212267"/>
                </a:cubicBezTo>
                <a:cubicBezTo>
                  <a:pt x="1775439" y="5214216"/>
                  <a:pt x="1773397" y="5216035"/>
                  <a:pt x="1771025" y="5217668"/>
                </a:cubicBezTo>
                <a:cubicBezTo>
                  <a:pt x="1757251" y="5227146"/>
                  <a:pt x="1735528" y="5228402"/>
                  <a:pt x="1722509" y="5220470"/>
                </a:cubicBezTo>
                <a:cubicBezTo>
                  <a:pt x="1691779" y="5208440"/>
                  <a:pt x="1662321" y="5203305"/>
                  <a:pt x="1633941" y="5200774"/>
                </a:cubicBezTo>
                <a:lnTo>
                  <a:pt x="1586145" y="5210184"/>
                </a:lnTo>
                <a:cubicBezTo>
                  <a:pt x="1567948" y="5215416"/>
                  <a:pt x="1545900" y="5226363"/>
                  <a:pt x="1524748" y="5232173"/>
                </a:cubicBezTo>
                <a:cubicBezTo>
                  <a:pt x="1502586" y="5235395"/>
                  <a:pt x="1478013" y="5230993"/>
                  <a:pt x="1459242" y="5245044"/>
                </a:cubicBezTo>
                <a:cubicBezTo>
                  <a:pt x="1421474" y="5260197"/>
                  <a:pt x="1374524" y="5244220"/>
                  <a:pt x="1349457" y="5280705"/>
                </a:cubicBezTo>
                <a:cubicBezTo>
                  <a:pt x="1273276" y="5302389"/>
                  <a:pt x="1121512" y="5336260"/>
                  <a:pt x="1009212" y="5361227"/>
                </a:cubicBezTo>
                <a:cubicBezTo>
                  <a:pt x="939016" y="5373529"/>
                  <a:pt x="866895" y="5370149"/>
                  <a:pt x="808572" y="5377024"/>
                </a:cubicBezTo>
                <a:cubicBezTo>
                  <a:pt x="802823" y="5374184"/>
                  <a:pt x="726016" y="5397963"/>
                  <a:pt x="719549" y="5396991"/>
                </a:cubicBezTo>
                <a:lnTo>
                  <a:pt x="698795" y="5397657"/>
                </a:lnTo>
                <a:cubicBezTo>
                  <a:pt x="689833" y="5401894"/>
                  <a:pt x="683492" y="5402495"/>
                  <a:pt x="678327" y="5401487"/>
                </a:cubicBezTo>
                <a:lnTo>
                  <a:pt x="672784" y="5399085"/>
                </a:lnTo>
                <a:lnTo>
                  <a:pt x="658406" y="5400696"/>
                </a:lnTo>
                <a:lnTo>
                  <a:pt x="629185" y="5401132"/>
                </a:lnTo>
                <a:lnTo>
                  <a:pt x="624558" y="5403782"/>
                </a:lnTo>
                <a:lnTo>
                  <a:pt x="581798" y="5408438"/>
                </a:lnTo>
                <a:cubicBezTo>
                  <a:pt x="581736" y="5408865"/>
                  <a:pt x="581671" y="5409294"/>
                  <a:pt x="581608" y="5409722"/>
                </a:cubicBezTo>
                <a:cubicBezTo>
                  <a:pt x="580204" y="5412704"/>
                  <a:pt x="577331" y="5415106"/>
                  <a:pt x="571299" y="5416358"/>
                </a:cubicBezTo>
                <a:cubicBezTo>
                  <a:pt x="551623" y="5426267"/>
                  <a:pt x="484499" y="5459654"/>
                  <a:pt x="463549" y="5469173"/>
                </a:cubicBezTo>
                <a:cubicBezTo>
                  <a:pt x="453136" y="5470720"/>
                  <a:pt x="449731" y="5472678"/>
                  <a:pt x="445606" y="5473465"/>
                </a:cubicBezTo>
                <a:lnTo>
                  <a:pt x="438799" y="5473893"/>
                </a:lnTo>
                <a:cubicBezTo>
                  <a:pt x="417222" y="5482183"/>
                  <a:pt x="343312" y="5513407"/>
                  <a:pt x="316138" y="5523213"/>
                </a:cubicBezTo>
                <a:cubicBezTo>
                  <a:pt x="298481" y="5517132"/>
                  <a:pt x="286556" y="5522972"/>
                  <a:pt x="275748" y="5532726"/>
                </a:cubicBezTo>
                <a:cubicBezTo>
                  <a:pt x="238274" y="5535784"/>
                  <a:pt x="207076" y="5552679"/>
                  <a:pt x="166496" y="5563424"/>
                </a:cubicBezTo>
                <a:lnTo>
                  <a:pt x="0" y="5629888"/>
                </a:lnTo>
                <a:close/>
              </a:path>
            </a:pathLst>
          </a:custGeom>
        </p:spPr>
      </p:pic>
      <p:sp>
        <p:nvSpPr>
          <p:cNvPr id="7" name="Up Arrow 6">
            <a:extLst>
              <a:ext uri="{FF2B5EF4-FFF2-40B4-BE49-F238E27FC236}">
                <a16:creationId xmlns:a16="http://schemas.microsoft.com/office/drawing/2014/main" id="{58438A6B-2A27-C512-A922-D90323B9DFB6}"/>
              </a:ext>
            </a:extLst>
          </p:cNvPr>
          <p:cNvSpPr/>
          <p:nvPr/>
        </p:nvSpPr>
        <p:spPr>
          <a:xfrm>
            <a:off x="1423555" y="1381991"/>
            <a:ext cx="484632" cy="978408"/>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D1842139-9747-65B1-C8AA-5DC64A3C13C9}"/>
              </a:ext>
            </a:extLst>
          </p:cNvPr>
          <p:cNvSpPr txBox="1"/>
          <p:nvPr/>
        </p:nvSpPr>
        <p:spPr>
          <a:xfrm>
            <a:off x="715931" y="2360399"/>
            <a:ext cx="1899879" cy="584775"/>
          </a:xfrm>
          <a:prstGeom prst="rect">
            <a:avLst/>
          </a:prstGeom>
          <a:noFill/>
        </p:spPr>
        <p:txBody>
          <a:bodyPr wrap="none" rtlCol="0">
            <a:spAutoFit/>
          </a:bodyPr>
          <a:lstStyle/>
          <a:p>
            <a:r>
              <a:rPr lang="en-US" sz="3200" dirty="0">
                <a:ln w="0"/>
                <a:solidFill>
                  <a:schemeClr val="accent1">
                    <a:lumMod val="60000"/>
                    <a:lumOff val="40000"/>
                  </a:schemeClr>
                </a:solidFill>
                <a:effectLst>
                  <a:outerShdw blurRad="38100" dist="25400" dir="5400000" algn="ctr" rotWithShape="0">
                    <a:srgbClr val="6E747A">
                      <a:alpha val="43000"/>
                    </a:srgbClr>
                  </a:outerShdw>
                </a:effectLst>
              </a:rPr>
              <a:t>Username</a:t>
            </a:r>
            <a:endParaRPr lang="en-US" dirty="0">
              <a:solidFill>
                <a:schemeClr val="accent1">
                  <a:lumMod val="60000"/>
                  <a:lumOff val="40000"/>
                </a:schemeClr>
              </a:solidFill>
            </a:endParaRPr>
          </a:p>
        </p:txBody>
      </p:sp>
      <p:sp>
        <p:nvSpPr>
          <p:cNvPr id="9" name="Up Arrow 8">
            <a:extLst>
              <a:ext uri="{FF2B5EF4-FFF2-40B4-BE49-F238E27FC236}">
                <a16:creationId xmlns:a16="http://schemas.microsoft.com/office/drawing/2014/main" id="{27126A20-BAA9-7449-603C-7C8EABAC603C}"/>
              </a:ext>
            </a:extLst>
          </p:cNvPr>
          <p:cNvSpPr/>
          <p:nvPr/>
        </p:nvSpPr>
        <p:spPr>
          <a:xfrm>
            <a:off x="3217718" y="1381991"/>
            <a:ext cx="484632" cy="978408"/>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E835E078-944A-FC70-1F0D-40780F6E133C}"/>
              </a:ext>
            </a:extLst>
          </p:cNvPr>
          <p:cNvSpPr txBox="1"/>
          <p:nvPr/>
        </p:nvSpPr>
        <p:spPr>
          <a:xfrm>
            <a:off x="2565372" y="2379278"/>
            <a:ext cx="1896866" cy="584775"/>
          </a:xfrm>
          <a:prstGeom prst="rect">
            <a:avLst/>
          </a:prstGeom>
          <a:noFill/>
        </p:spPr>
        <p:txBody>
          <a:bodyPr wrap="none" rtlCol="0">
            <a:spAutoFit/>
          </a:bodyPr>
          <a:lstStyle/>
          <a:p>
            <a:r>
              <a:rPr lang="en-US" sz="3200" dirty="0">
                <a:ln w="0"/>
                <a:solidFill>
                  <a:schemeClr val="accent1">
                    <a:lumMod val="60000"/>
                    <a:lumOff val="40000"/>
                  </a:schemeClr>
                </a:solidFill>
                <a:effectLst>
                  <a:outerShdw blurRad="38100" dist="25400" dir="5400000" algn="ctr" rotWithShape="0">
                    <a:srgbClr val="6E747A">
                      <a:alpha val="43000"/>
                    </a:srgbClr>
                  </a:outerShdw>
                </a:effectLst>
              </a:rPr>
              <a:t>Hostname</a:t>
            </a:r>
            <a:endParaRPr lang="en-US" dirty="0">
              <a:solidFill>
                <a:schemeClr val="accent1">
                  <a:lumMod val="60000"/>
                  <a:lumOff val="40000"/>
                </a:schemeClr>
              </a:solidFill>
            </a:endParaRPr>
          </a:p>
        </p:txBody>
      </p:sp>
    </p:spTree>
    <p:extLst>
      <p:ext uri="{BB962C8B-B14F-4D97-AF65-F5344CB8AC3E}">
        <p14:creationId xmlns:p14="http://schemas.microsoft.com/office/powerpoint/2010/main" val="2010283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78943D-EBC1-C8A5-D09E-F3896284AB18}"/>
              </a:ext>
            </a:extLst>
          </p:cNvPr>
          <p:cNvSpPr>
            <a:spLocks noGrp="1"/>
          </p:cNvSpPr>
          <p:nvPr>
            <p:ph type="title"/>
          </p:nvPr>
        </p:nvSpPr>
        <p:spPr>
          <a:xfrm>
            <a:off x="1255060" y="5279511"/>
            <a:ext cx="9681882" cy="739880"/>
          </a:xfrm>
        </p:spPr>
        <p:txBody>
          <a:bodyPr vert="horz" lIns="91440" tIns="45720" rIns="91440" bIns="45720" rtlCol="0" anchor="b">
            <a:normAutofit/>
          </a:bodyPr>
          <a:lstStyle/>
          <a:p>
            <a:pPr algn="ctr"/>
            <a:r>
              <a:rPr lang="en-US" sz="3600" dirty="0">
                <a:solidFill>
                  <a:schemeClr val="tx1">
                    <a:lumMod val="85000"/>
                    <a:lumOff val="15000"/>
                  </a:schemeClr>
                </a:solidFill>
              </a:rPr>
              <a:t>Understanding the BASH prompt…</a:t>
            </a:r>
          </a:p>
        </p:txBody>
      </p:sp>
      <p:pic>
        <p:nvPicPr>
          <p:cNvPr id="10" name="Picture 9">
            <a:extLst>
              <a:ext uri="{FF2B5EF4-FFF2-40B4-BE49-F238E27FC236}">
                <a16:creationId xmlns:a16="http://schemas.microsoft.com/office/drawing/2014/main" id="{600C5A34-6B22-5574-C0EB-18CB513067A7}"/>
              </a:ext>
            </a:extLst>
          </p:cNvPr>
          <p:cNvPicPr>
            <a:picLocks noChangeAspect="1"/>
          </p:cNvPicPr>
          <p:nvPr/>
        </p:nvPicPr>
        <p:blipFill rotWithShape="1">
          <a:blip r:embed="rId3"/>
          <a:srcRect r="1100" b="-2"/>
          <a:stretch/>
        </p:blipFill>
        <p:spPr>
          <a:xfrm>
            <a:off x="20" y="10"/>
            <a:ext cx="12191979" cy="5886523"/>
          </a:xfrm>
          <a:custGeom>
            <a:avLst/>
            <a:gdLst/>
            <a:ahLst/>
            <a:cxnLst/>
            <a:rect l="l" t="t" r="r" b="b"/>
            <a:pathLst>
              <a:path w="12191999" h="5886533">
                <a:moveTo>
                  <a:pt x="4721173" y="4907914"/>
                </a:moveTo>
                <a:lnTo>
                  <a:pt x="4722109" y="4908125"/>
                </a:lnTo>
                <a:cubicBezTo>
                  <a:pt x="4721143" y="4908767"/>
                  <a:pt x="4718263" y="4909373"/>
                  <a:pt x="4717199" y="4909396"/>
                </a:cubicBezTo>
                <a:close/>
                <a:moveTo>
                  <a:pt x="0" y="0"/>
                </a:moveTo>
                <a:lnTo>
                  <a:pt x="12191999" y="0"/>
                </a:lnTo>
                <a:lnTo>
                  <a:pt x="12191999" y="5751311"/>
                </a:lnTo>
                <a:lnTo>
                  <a:pt x="12140860" y="5770509"/>
                </a:lnTo>
                <a:cubicBezTo>
                  <a:pt x="12126656" y="5772723"/>
                  <a:pt x="12093589" y="5827925"/>
                  <a:pt x="12080161" y="5826358"/>
                </a:cubicBezTo>
                <a:cubicBezTo>
                  <a:pt x="11978188" y="5850511"/>
                  <a:pt x="11967361" y="5873564"/>
                  <a:pt x="11917885" y="5861578"/>
                </a:cubicBezTo>
                <a:cubicBezTo>
                  <a:pt x="11872779" y="5859863"/>
                  <a:pt x="11928861" y="5896778"/>
                  <a:pt x="11894610" y="5883738"/>
                </a:cubicBezTo>
                <a:cubicBezTo>
                  <a:pt x="11860359" y="5870698"/>
                  <a:pt x="11736091" y="5807232"/>
                  <a:pt x="11712379" y="5783337"/>
                </a:cubicBezTo>
                <a:cubicBezTo>
                  <a:pt x="11688667" y="5759442"/>
                  <a:pt x="11627912" y="5782933"/>
                  <a:pt x="11585366" y="5740371"/>
                </a:cubicBezTo>
                <a:lnTo>
                  <a:pt x="11516470" y="5663679"/>
                </a:lnTo>
                <a:cubicBezTo>
                  <a:pt x="11468274" y="5661847"/>
                  <a:pt x="11507335" y="5626593"/>
                  <a:pt x="11462692" y="5610127"/>
                </a:cubicBezTo>
                <a:cubicBezTo>
                  <a:pt x="11417567" y="5608500"/>
                  <a:pt x="11408021" y="5556613"/>
                  <a:pt x="11369712" y="5548654"/>
                </a:cubicBezTo>
                <a:cubicBezTo>
                  <a:pt x="11354317" y="5554704"/>
                  <a:pt x="11288328" y="5499810"/>
                  <a:pt x="11273969" y="5488986"/>
                </a:cubicBezTo>
                <a:cubicBezTo>
                  <a:pt x="11231913" y="5490378"/>
                  <a:pt x="11221973" y="5480544"/>
                  <a:pt x="11195084" y="5467967"/>
                </a:cubicBezTo>
                <a:cubicBezTo>
                  <a:pt x="11164086" y="5497749"/>
                  <a:pt x="11171649" y="5471790"/>
                  <a:pt x="11143408" y="5468614"/>
                </a:cubicBezTo>
                <a:cubicBezTo>
                  <a:pt x="11125906" y="5464975"/>
                  <a:pt x="11102603" y="5460835"/>
                  <a:pt x="11085935" y="5459365"/>
                </a:cubicBezTo>
                <a:cubicBezTo>
                  <a:pt x="11057493" y="5459661"/>
                  <a:pt x="11029906" y="5441496"/>
                  <a:pt x="11030953" y="5456484"/>
                </a:cubicBezTo>
                <a:cubicBezTo>
                  <a:pt x="11007784" y="5459001"/>
                  <a:pt x="10982005" y="5463178"/>
                  <a:pt x="10951060" y="5461240"/>
                </a:cubicBezTo>
                <a:cubicBezTo>
                  <a:pt x="10885365" y="5424406"/>
                  <a:pt x="10915288" y="5460968"/>
                  <a:pt x="10857721" y="5448157"/>
                </a:cubicBezTo>
                <a:cubicBezTo>
                  <a:pt x="10806646" y="5435790"/>
                  <a:pt x="10707075" y="5402712"/>
                  <a:pt x="10644616" y="5387039"/>
                </a:cubicBezTo>
                <a:cubicBezTo>
                  <a:pt x="10616446" y="5382224"/>
                  <a:pt x="10558603" y="5371613"/>
                  <a:pt x="10519277" y="5366793"/>
                </a:cubicBezTo>
                <a:cubicBezTo>
                  <a:pt x="10495461" y="5368312"/>
                  <a:pt x="10473830" y="5354868"/>
                  <a:pt x="10445981" y="5364735"/>
                </a:cubicBezTo>
                <a:cubicBezTo>
                  <a:pt x="10436536" y="5368773"/>
                  <a:pt x="10409281" y="5367966"/>
                  <a:pt x="10383865" y="5360888"/>
                </a:cubicBezTo>
                <a:cubicBezTo>
                  <a:pt x="10374827" y="5369095"/>
                  <a:pt x="10347864" y="5360432"/>
                  <a:pt x="10336852" y="5360277"/>
                </a:cubicBezTo>
                <a:cubicBezTo>
                  <a:pt x="10323586" y="5366987"/>
                  <a:pt x="10274741" y="5357921"/>
                  <a:pt x="10261098" y="5350526"/>
                </a:cubicBezTo>
                <a:lnTo>
                  <a:pt x="10126497" y="5339011"/>
                </a:lnTo>
                <a:lnTo>
                  <a:pt x="10082166" y="5336916"/>
                </a:lnTo>
                <a:cubicBezTo>
                  <a:pt x="10074567" y="5338985"/>
                  <a:pt x="10046860" y="5337657"/>
                  <a:pt x="10039237" y="5338580"/>
                </a:cubicBezTo>
                <a:cubicBezTo>
                  <a:pt x="9998458" y="5328479"/>
                  <a:pt x="9984394" y="5327989"/>
                  <a:pt x="9960016" y="5323065"/>
                </a:cubicBezTo>
                <a:cubicBezTo>
                  <a:pt x="9918980" y="5322923"/>
                  <a:pt x="9888741" y="5326122"/>
                  <a:pt x="9847789" y="5316297"/>
                </a:cubicBezTo>
                <a:lnTo>
                  <a:pt x="9728306" y="5296090"/>
                </a:lnTo>
                <a:cubicBezTo>
                  <a:pt x="9675056" y="5305676"/>
                  <a:pt x="9602035" y="5297282"/>
                  <a:pt x="9584504" y="5284670"/>
                </a:cubicBezTo>
                <a:cubicBezTo>
                  <a:pt x="9518952" y="5270394"/>
                  <a:pt x="9415429" y="5244268"/>
                  <a:pt x="9343049" y="5238968"/>
                </a:cubicBezTo>
                <a:lnTo>
                  <a:pt x="9231367" y="5187063"/>
                </a:lnTo>
                <a:lnTo>
                  <a:pt x="9194807" y="5176984"/>
                </a:lnTo>
                <a:lnTo>
                  <a:pt x="9189243" y="5167745"/>
                </a:lnTo>
                <a:lnTo>
                  <a:pt x="9151229" y="5156543"/>
                </a:lnTo>
                <a:lnTo>
                  <a:pt x="9150207" y="5157608"/>
                </a:lnTo>
                <a:cubicBezTo>
                  <a:pt x="9147045" y="5159739"/>
                  <a:pt x="9143081" y="5160831"/>
                  <a:pt x="9137315" y="5159777"/>
                </a:cubicBezTo>
                <a:cubicBezTo>
                  <a:pt x="9138862" y="5179261"/>
                  <a:pt x="9130952" y="5165972"/>
                  <a:pt x="9113809" y="5161143"/>
                </a:cubicBezTo>
                <a:cubicBezTo>
                  <a:pt x="9112388" y="5190326"/>
                  <a:pt x="9068114" y="5155892"/>
                  <a:pt x="9053450" y="5169457"/>
                </a:cubicBezTo>
                <a:lnTo>
                  <a:pt x="9005483" y="5166172"/>
                </a:lnTo>
                <a:lnTo>
                  <a:pt x="9005198" y="5166412"/>
                </a:lnTo>
                <a:cubicBezTo>
                  <a:pt x="9003143" y="5166632"/>
                  <a:pt x="9000324" y="5166304"/>
                  <a:pt x="8996229" y="5165201"/>
                </a:cubicBezTo>
                <a:lnTo>
                  <a:pt x="8990391" y="5163140"/>
                </a:lnTo>
                <a:lnTo>
                  <a:pt x="8974334" y="5159914"/>
                </a:lnTo>
                <a:lnTo>
                  <a:pt x="8968008" y="5160614"/>
                </a:lnTo>
                <a:lnTo>
                  <a:pt x="8963045" y="5162839"/>
                </a:lnTo>
                <a:cubicBezTo>
                  <a:pt x="8954690" y="5154888"/>
                  <a:pt x="8955517" y="5145940"/>
                  <a:pt x="8928985" y="5166027"/>
                </a:cubicBezTo>
                <a:cubicBezTo>
                  <a:pt x="8898031" y="5165007"/>
                  <a:pt x="8789300" y="5150352"/>
                  <a:pt x="8752441" y="5146795"/>
                </a:cubicBezTo>
                <a:cubicBezTo>
                  <a:pt x="8719819" y="5136075"/>
                  <a:pt x="8748194" y="5149736"/>
                  <a:pt x="8707844" y="5144694"/>
                </a:cubicBezTo>
                <a:cubicBezTo>
                  <a:pt x="8671606" y="5125159"/>
                  <a:pt x="8639142" y="5141599"/>
                  <a:pt x="8596068" y="5136122"/>
                </a:cubicBezTo>
                <a:lnTo>
                  <a:pt x="8525227" y="5150964"/>
                </a:lnTo>
                <a:lnTo>
                  <a:pt x="8510980" y="5145049"/>
                </a:lnTo>
                <a:lnTo>
                  <a:pt x="8506164" y="5142048"/>
                </a:lnTo>
                <a:cubicBezTo>
                  <a:pt x="8502646" y="5140271"/>
                  <a:pt x="8500045" y="5139460"/>
                  <a:pt x="8497965" y="5139310"/>
                </a:cubicBezTo>
                <a:lnTo>
                  <a:pt x="8497591" y="5139489"/>
                </a:lnTo>
                <a:lnTo>
                  <a:pt x="8490246" y="5136439"/>
                </a:lnTo>
                <a:lnTo>
                  <a:pt x="8367179" y="5122397"/>
                </a:lnTo>
                <a:cubicBezTo>
                  <a:pt x="8362021" y="5120372"/>
                  <a:pt x="8357730" y="5120720"/>
                  <a:pt x="8353796" y="5122203"/>
                </a:cubicBezTo>
                <a:lnTo>
                  <a:pt x="8352369" y="5123043"/>
                </a:lnTo>
                <a:lnTo>
                  <a:pt x="8320101" y="5105625"/>
                </a:lnTo>
                <a:lnTo>
                  <a:pt x="8314429" y="5105299"/>
                </a:lnTo>
                <a:lnTo>
                  <a:pt x="8295170" y="5091404"/>
                </a:lnTo>
                <a:lnTo>
                  <a:pt x="8284273" y="5085581"/>
                </a:lnTo>
                <a:lnTo>
                  <a:pt x="8283146" y="5081138"/>
                </a:lnTo>
                <a:cubicBezTo>
                  <a:pt x="8280842" y="5077893"/>
                  <a:pt x="8276148" y="5075245"/>
                  <a:pt x="8266072" y="5073963"/>
                </a:cubicBezTo>
                <a:lnTo>
                  <a:pt x="8263373" y="5074193"/>
                </a:lnTo>
                <a:lnTo>
                  <a:pt x="8252030" y="5064350"/>
                </a:lnTo>
                <a:cubicBezTo>
                  <a:pt x="8248856" y="5060500"/>
                  <a:pt x="8246644" y="5056218"/>
                  <a:pt x="8245831" y="5051358"/>
                </a:cubicBezTo>
                <a:cubicBezTo>
                  <a:pt x="8181824" y="5054265"/>
                  <a:pt x="8147127" y="5020143"/>
                  <a:pt x="8090268" y="5005197"/>
                </a:cubicBezTo>
                <a:cubicBezTo>
                  <a:pt x="8025464" y="4982055"/>
                  <a:pt x="7967067" y="4960819"/>
                  <a:pt x="7905404" y="4963224"/>
                </a:cubicBezTo>
                <a:cubicBezTo>
                  <a:pt x="7835116" y="4948312"/>
                  <a:pt x="7780962" y="4946081"/>
                  <a:pt x="7718741" y="4937509"/>
                </a:cubicBezTo>
                <a:lnTo>
                  <a:pt x="7614343" y="4940980"/>
                </a:lnTo>
                <a:lnTo>
                  <a:pt x="7527539" y="4935152"/>
                </a:lnTo>
                <a:lnTo>
                  <a:pt x="7519567" y="4932599"/>
                </a:lnTo>
                <a:cubicBezTo>
                  <a:pt x="7513989" y="4931260"/>
                  <a:pt x="7510169" y="4930910"/>
                  <a:pt x="7507408" y="4931264"/>
                </a:cubicBezTo>
                <a:lnTo>
                  <a:pt x="7507036" y="4931591"/>
                </a:lnTo>
                <a:lnTo>
                  <a:pt x="7495791" y="4929639"/>
                </a:lnTo>
                <a:cubicBezTo>
                  <a:pt x="7476982" y="4925521"/>
                  <a:pt x="7422524" y="4942937"/>
                  <a:pt x="7405387" y="4937744"/>
                </a:cubicBezTo>
                <a:cubicBezTo>
                  <a:pt x="7374785" y="4940694"/>
                  <a:pt x="7333986" y="4941799"/>
                  <a:pt x="7312176" y="4947339"/>
                </a:cubicBezTo>
                <a:lnTo>
                  <a:pt x="7310849" y="4948781"/>
                </a:lnTo>
                <a:lnTo>
                  <a:pt x="7218556" y="4923532"/>
                </a:lnTo>
                <a:lnTo>
                  <a:pt x="7201098" y="4918982"/>
                </a:lnTo>
                <a:lnTo>
                  <a:pt x="7197000" y="4913624"/>
                </a:lnTo>
                <a:cubicBezTo>
                  <a:pt x="7192108" y="4910101"/>
                  <a:pt x="7184502" y="4907962"/>
                  <a:pt x="7170804" y="4908976"/>
                </a:cubicBezTo>
                <a:lnTo>
                  <a:pt x="7096984" y="4896748"/>
                </a:lnTo>
                <a:cubicBezTo>
                  <a:pt x="7061144" y="4895770"/>
                  <a:pt x="7050185" y="4894793"/>
                  <a:pt x="7018492" y="4897122"/>
                </a:cubicBezTo>
                <a:cubicBezTo>
                  <a:pt x="6937524" y="4886184"/>
                  <a:pt x="6943641" y="4862018"/>
                  <a:pt x="6904142" y="4867616"/>
                </a:cubicBezTo>
                <a:cubicBezTo>
                  <a:pt x="6871918" y="4872824"/>
                  <a:pt x="6787985" y="4853750"/>
                  <a:pt x="6708218" y="4839661"/>
                </a:cubicBezTo>
                <a:cubicBezTo>
                  <a:pt x="6649102" y="4830206"/>
                  <a:pt x="6628102" y="4816105"/>
                  <a:pt x="6549451" y="4810885"/>
                </a:cubicBezTo>
                <a:cubicBezTo>
                  <a:pt x="6472150" y="4766795"/>
                  <a:pt x="6409692" y="4790518"/>
                  <a:pt x="6317556" y="4764085"/>
                </a:cubicBezTo>
                <a:cubicBezTo>
                  <a:pt x="6297547" y="4748563"/>
                  <a:pt x="6209288" y="4765756"/>
                  <a:pt x="6168670" y="4761998"/>
                </a:cubicBezTo>
                <a:cubicBezTo>
                  <a:pt x="6128052" y="4758240"/>
                  <a:pt x="6090536" y="4744692"/>
                  <a:pt x="6073844" y="4741536"/>
                </a:cubicBezTo>
                <a:lnTo>
                  <a:pt x="6068526" y="4743073"/>
                </a:lnTo>
                <a:lnTo>
                  <a:pt x="6048634" y="4742390"/>
                </a:lnTo>
                <a:lnTo>
                  <a:pt x="6041279" y="4750739"/>
                </a:lnTo>
                <a:lnTo>
                  <a:pt x="6010088" y="4755832"/>
                </a:lnTo>
                <a:cubicBezTo>
                  <a:pt x="5998677" y="4756419"/>
                  <a:pt x="5970124" y="4755506"/>
                  <a:pt x="5957373" y="4752188"/>
                </a:cubicBezTo>
                <a:lnTo>
                  <a:pt x="5758915" y="4736496"/>
                </a:lnTo>
                <a:lnTo>
                  <a:pt x="5626957" y="4735473"/>
                </a:lnTo>
                <a:lnTo>
                  <a:pt x="5470902" y="4749493"/>
                </a:lnTo>
                <a:cubicBezTo>
                  <a:pt x="5478131" y="4762521"/>
                  <a:pt x="5439006" y="4748455"/>
                  <a:pt x="5432757" y="4760746"/>
                </a:cubicBezTo>
                <a:cubicBezTo>
                  <a:pt x="5429365" y="4770778"/>
                  <a:pt x="5391824" y="4775462"/>
                  <a:pt x="5381664" y="4778448"/>
                </a:cubicBezTo>
                <a:lnTo>
                  <a:pt x="5261760" y="4798865"/>
                </a:lnTo>
                <a:cubicBezTo>
                  <a:pt x="5251595" y="4799049"/>
                  <a:pt x="5230547" y="4807359"/>
                  <a:pt x="5222959" y="4809989"/>
                </a:cubicBezTo>
                <a:lnTo>
                  <a:pt x="5174657" y="4812979"/>
                </a:lnTo>
                <a:lnTo>
                  <a:pt x="5156551" y="4820202"/>
                </a:lnTo>
                <a:lnTo>
                  <a:pt x="5142595" y="4823602"/>
                </a:lnTo>
                <a:lnTo>
                  <a:pt x="5139593" y="4825703"/>
                </a:lnTo>
                <a:cubicBezTo>
                  <a:pt x="5133873" y="4829743"/>
                  <a:pt x="5128076" y="4833554"/>
                  <a:pt x="5121656" y="4836556"/>
                </a:cubicBezTo>
                <a:cubicBezTo>
                  <a:pt x="5108317" y="4807937"/>
                  <a:pt x="5064853" y="4857373"/>
                  <a:pt x="5065787" y="4829985"/>
                </a:cubicBezTo>
                <a:cubicBezTo>
                  <a:pt x="5028193" y="4841501"/>
                  <a:pt x="5038944" y="4812412"/>
                  <a:pt x="5011510" y="4846366"/>
                </a:cubicBezTo>
                <a:cubicBezTo>
                  <a:pt x="4937023" y="4845983"/>
                  <a:pt x="4916353" y="4832976"/>
                  <a:pt x="4840437" y="4870383"/>
                </a:cubicBezTo>
                <a:cubicBezTo>
                  <a:pt x="4806739" y="4887025"/>
                  <a:pt x="4784106" y="4898171"/>
                  <a:pt x="4762444" y="4898151"/>
                </a:cubicBezTo>
                <a:cubicBezTo>
                  <a:pt x="4741323" y="4902652"/>
                  <a:pt x="4729481" y="4905474"/>
                  <a:pt x="4723182" y="4907166"/>
                </a:cubicBezTo>
                <a:lnTo>
                  <a:pt x="4721173" y="4907914"/>
                </a:lnTo>
                <a:lnTo>
                  <a:pt x="4715524" y="4906639"/>
                </a:lnTo>
                <a:cubicBezTo>
                  <a:pt x="4680148" y="4913595"/>
                  <a:pt x="4524744" y="4914403"/>
                  <a:pt x="4515810" y="4916541"/>
                </a:cubicBezTo>
                <a:cubicBezTo>
                  <a:pt x="4457819" y="4929653"/>
                  <a:pt x="4462659" y="4930394"/>
                  <a:pt x="4428539" y="4927192"/>
                </a:cubicBezTo>
                <a:cubicBezTo>
                  <a:pt x="4423303" y="4923821"/>
                  <a:pt x="4368974" y="4930115"/>
                  <a:pt x="4362872" y="4928538"/>
                </a:cubicBezTo>
                <a:lnTo>
                  <a:pt x="4316962" y="4921923"/>
                </a:lnTo>
                <a:lnTo>
                  <a:pt x="4315106" y="4923264"/>
                </a:lnTo>
                <a:cubicBezTo>
                  <a:pt x="4306123" y="4926635"/>
                  <a:pt x="4299993" y="4926634"/>
                  <a:pt x="4295140" y="4925143"/>
                </a:cubicBezTo>
                <a:lnTo>
                  <a:pt x="4290059" y="4922226"/>
                </a:lnTo>
                <a:lnTo>
                  <a:pt x="4276138" y="4922472"/>
                </a:lnTo>
                <a:lnTo>
                  <a:pt x="4248113" y="4920148"/>
                </a:lnTo>
                <a:lnTo>
                  <a:pt x="4202046" y="4922943"/>
                </a:lnTo>
                <a:cubicBezTo>
                  <a:pt x="4201945" y="4923363"/>
                  <a:pt x="4201842" y="4923782"/>
                  <a:pt x="4201741" y="4924202"/>
                </a:cubicBezTo>
                <a:cubicBezTo>
                  <a:pt x="4200116" y="4927039"/>
                  <a:pt x="4197140" y="4929158"/>
                  <a:pt x="4191245" y="4929836"/>
                </a:cubicBezTo>
                <a:cubicBezTo>
                  <a:pt x="4204212" y="4947125"/>
                  <a:pt x="4161274" y="4945230"/>
                  <a:pt x="4142742" y="4945701"/>
                </a:cubicBezTo>
                <a:cubicBezTo>
                  <a:pt x="4124717" y="4952767"/>
                  <a:pt x="4099099" y="4966347"/>
                  <a:pt x="4083094" y="4972234"/>
                </a:cubicBezTo>
                <a:lnTo>
                  <a:pt x="4074543" y="4973069"/>
                </a:lnTo>
                <a:cubicBezTo>
                  <a:pt x="4074504" y="4973170"/>
                  <a:pt x="4074463" y="4973269"/>
                  <a:pt x="4074424" y="4973368"/>
                </a:cubicBezTo>
                <a:cubicBezTo>
                  <a:pt x="4072678" y="4974152"/>
                  <a:pt x="4069906" y="4974653"/>
                  <a:pt x="4065507" y="4974812"/>
                </a:cubicBezTo>
                <a:lnTo>
                  <a:pt x="4058951" y="4974594"/>
                </a:lnTo>
                <a:lnTo>
                  <a:pt x="4042361" y="4976215"/>
                </a:lnTo>
                <a:lnTo>
                  <a:pt x="4036993" y="4978649"/>
                </a:lnTo>
                <a:lnTo>
                  <a:pt x="4035360" y="4982316"/>
                </a:lnTo>
                <a:lnTo>
                  <a:pt x="4033775" y="4982081"/>
                </a:lnTo>
                <a:cubicBezTo>
                  <a:pt x="4021424" y="4977217"/>
                  <a:pt x="4016874" y="4968841"/>
                  <a:pt x="4004535" y="4994649"/>
                </a:cubicBezTo>
                <a:cubicBezTo>
                  <a:pt x="3976667" y="4987584"/>
                  <a:pt x="3972977" y="5002913"/>
                  <a:pt x="3936843" y="5012106"/>
                </a:cubicBezTo>
                <a:cubicBezTo>
                  <a:pt x="3920506" y="5004382"/>
                  <a:pt x="3908535" y="5009071"/>
                  <a:pt x="3897272" y="5017761"/>
                </a:cubicBezTo>
                <a:cubicBezTo>
                  <a:pt x="3861092" y="5017265"/>
                  <a:pt x="3829628" y="5031135"/>
                  <a:pt x="3789757" y="5037999"/>
                </a:cubicBezTo>
                <a:cubicBezTo>
                  <a:pt x="3741007" y="5052705"/>
                  <a:pt x="3725129" y="5054682"/>
                  <a:pt x="3682510" y="5061922"/>
                </a:cubicBezTo>
                <a:lnTo>
                  <a:pt x="3610032" y="5094193"/>
                </a:lnTo>
                <a:lnTo>
                  <a:pt x="3603852" y="5092831"/>
                </a:lnTo>
                <a:cubicBezTo>
                  <a:pt x="3599580" y="5092212"/>
                  <a:pt x="3596726" y="5092212"/>
                  <a:pt x="3594733" y="5092667"/>
                </a:cubicBezTo>
                <a:lnTo>
                  <a:pt x="3594498" y="5092936"/>
                </a:lnTo>
                <a:lnTo>
                  <a:pt x="3585975" y="5092246"/>
                </a:lnTo>
                <a:cubicBezTo>
                  <a:pt x="3571623" y="5090455"/>
                  <a:pt x="3549389" y="5104654"/>
                  <a:pt x="3536132" y="5101945"/>
                </a:cubicBezTo>
                <a:cubicBezTo>
                  <a:pt x="3513940" y="5106241"/>
                  <a:pt x="3488622" y="5099976"/>
                  <a:pt x="3473220" y="5105606"/>
                </a:cubicBezTo>
                <a:lnTo>
                  <a:pt x="3400725" y="5117654"/>
                </a:lnTo>
                <a:lnTo>
                  <a:pt x="3375935" y="5106247"/>
                </a:lnTo>
                <a:lnTo>
                  <a:pt x="3348219" y="5109860"/>
                </a:lnTo>
                <a:cubicBezTo>
                  <a:pt x="3337206" y="5110533"/>
                  <a:pt x="3327054" y="5111295"/>
                  <a:pt x="3319639" y="5114795"/>
                </a:cubicBezTo>
                <a:lnTo>
                  <a:pt x="3248529" y="5133347"/>
                </a:lnTo>
                <a:lnTo>
                  <a:pt x="3210308" y="5119794"/>
                </a:lnTo>
                <a:cubicBezTo>
                  <a:pt x="3206088" y="5117870"/>
                  <a:pt x="3200152" y="5117326"/>
                  <a:pt x="3190375" y="5119915"/>
                </a:cubicBezTo>
                <a:lnTo>
                  <a:pt x="3188145" y="5121096"/>
                </a:lnTo>
                <a:cubicBezTo>
                  <a:pt x="3182625" y="5119116"/>
                  <a:pt x="3141856" y="5121682"/>
                  <a:pt x="3108596" y="5122416"/>
                </a:cubicBezTo>
                <a:cubicBezTo>
                  <a:pt x="3055968" y="5124842"/>
                  <a:pt x="3048940" y="5117475"/>
                  <a:pt x="2988584" y="5125502"/>
                </a:cubicBezTo>
                <a:cubicBezTo>
                  <a:pt x="2928853" y="5129690"/>
                  <a:pt x="2917951" y="5124649"/>
                  <a:pt x="2876540" y="5133019"/>
                </a:cubicBezTo>
                <a:lnTo>
                  <a:pt x="2626864" y="5133771"/>
                </a:lnTo>
                <a:cubicBezTo>
                  <a:pt x="2562348" y="5111858"/>
                  <a:pt x="2563422" y="5142456"/>
                  <a:pt x="2491422" y="5135486"/>
                </a:cubicBezTo>
                <a:cubicBezTo>
                  <a:pt x="2433091" y="5200962"/>
                  <a:pt x="2455709" y="5160483"/>
                  <a:pt x="2415617" y="5168715"/>
                </a:cubicBezTo>
                <a:lnTo>
                  <a:pt x="2290098" y="5166151"/>
                </a:lnTo>
                <a:cubicBezTo>
                  <a:pt x="2257057" y="5152522"/>
                  <a:pt x="2202458" y="5187690"/>
                  <a:pt x="2161714" y="5169302"/>
                </a:cubicBezTo>
                <a:cubicBezTo>
                  <a:pt x="2122714" y="5172302"/>
                  <a:pt x="2080450" y="5180350"/>
                  <a:pt x="2056089" y="5184144"/>
                </a:cubicBezTo>
                <a:cubicBezTo>
                  <a:pt x="2019828" y="5191108"/>
                  <a:pt x="1978839" y="5203797"/>
                  <a:pt x="1944153" y="5211084"/>
                </a:cubicBezTo>
                <a:cubicBezTo>
                  <a:pt x="1925867" y="5199079"/>
                  <a:pt x="1896027" y="5224183"/>
                  <a:pt x="1847968" y="5227868"/>
                </a:cubicBezTo>
                <a:cubicBezTo>
                  <a:pt x="1827977" y="5213971"/>
                  <a:pt x="1815570" y="5230544"/>
                  <a:pt x="1777083" y="5212267"/>
                </a:cubicBezTo>
                <a:cubicBezTo>
                  <a:pt x="1775439" y="5214216"/>
                  <a:pt x="1773397" y="5216035"/>
                  <a:pt x="1771025" y="5217668"/>
                </a:cubicBezTo>
                <a:cubicBezTo>
                  <a:pt x="1757251" y="5227146"/>
                  <a:pt x="1735528" y="5228402"/>
                  <a:pt x="1722509" y="5220470"/>
                </a:cubicBezTo>
                <a:cubicBezTo>
                  <a:pt x="1691779" y="5208440"/>
                  <a:pt x="1662321" y="5203305"/>
                  <a:pt x="1633941" y="5200774"/>
                </a:cubicBezTo>
                <a:lnTo>
                  <a:pt x="1586145" y="5210184"/>
                </a:lnTo>
                <a:cubicBezTo>
                  <a:pt x="1567948" y="5215416"/>
                  <a:pt x="1545900" y="5226363"/>
                  <a:pt x="1524748" y="5232173"/>
                </a:cubicBezTo>
                <a:cubicBezTo>
                  <a:pt x="1502586" y="5235395"/>
                  <a:pt x="1478013" y="5230993"/>
                  <a:pt x="1459242" y="5245044"/>
                </a:cubicBezTo>
                <a:cubicBezTo>
                  <a:pt x="1421474" y="5260197"/>
                  <a:pt x="1374524" y="5244220"/>
                  <a:pt x="1349457" y="5280705"/>
                </a:cubicBezTo>
                <a:cubicBezTo>
                  <a:pt x="1273276" y="5302389"/>
                  <a:pt x="1121512" y="5336260"/>
                  <a:pt x="1009212" y="5361227"/>
                </a:cubicBezTo>
                <a:cubicBezTo>
                  <a:pt x="939016" y="5373529"/>
                  <a:pt x="866895" y="5370149"/>
                  <a:pt x="808572" y="5377024"/>
                </a:cubicBezTo>
                <a:cubicBezTo>
                  <a:pt x="802823" y="5374184"/>
                  <a:pt x="726016" y="5397963"/>
                  <a:pt x="719549" y="5396991"/>
                </a:cubicBezTo>
                <a:lnTo>
                  <a:pt x="698795" y="5397657"/>
                </a:lnTo>
                <a:cubicBezTo>
                  <a:pt x="689833" y="5401894"/>
                  <a:pt x="683492" y="5402495"/>
                  <a:pt x="678327" y="5401487"/>
                </a:cubicBezTo>
                <a:lnTo>
                  <a:pt x="672784" y="5399085"/>
                </a:lnTo>
                <a:lnTo>
                  <a:pt x="658406" y="5400696"/>
                </a:lnTo>
                <a:lnTo>
                  <a:pt x="629185" y="5401132"/>
                </a:lnTo>
                <a:lnTo>
                  <a:pt x="624558" y="5403782"/>
                </a:lnTo>
                <a:lnTo>
                  <a:pt x="581798" y="5408438"/>
                </a:lnTo>
                <a:cubicBezTo>
                  <a:pt x="581736" y="5408865"/>
                  <a:pt x="581671" y="5409294"/>
                  <a:pt x="581608" y="5409722"/>
                </a:cubicBezTo>
                <a:cubicBezTo>
                  <a:pt x="580204" y="5412704"/>
                  <a:pt x="577331" y="5415106"/>
                  <a:pt x="571299" y="5416358"/>
                </a:cubicBezTo>
                <a:cubicBezTo>
                  <a:pt x="551623" y="5426267"/>
                  <a:pt x="484499" y="5459654"/>
                  <a:pt x="463549" y="5469173"/>
                </a:cubicBezTo>
                <a:cubicBezTo>
                  <a:pt x="453136" y="5470720"/>
                  <a:pt x="449731" y="5472678"/>
                  <a:pt x="445606" y="5473465"/>
                </a:cubicBezTo>
                <a:lnTo>
                  <a:pt x="438799" y="5473893"/>
                </a:lnTo>
                <a:cubicBezTo>
                  <a:pt x="417222" y="5482183"/>
                  <a:pt x="343312" y="5513407"/>
                  <a:pt x="316138" y="5523213"/>
                </a:cubicBezTo>
                <a:cubicBezTo>
                  <a:pt x="298481" y="5517132"/>
                  <a:pt x="286556" y="5522972"/>
                  <a:pt x="275748" y="5532726"/>
                </a:cubicBezTo>
                <a:cubicBezTo>
                  <a:pt x="238274" y="5535784"/>
                  <a:pt x="207076" y="5552679"/>
                  <a:pt x="166496" y="5563424"/>
                </a:cubicBezTo>
                <a:lnTo>
                  <a:pt x="0" y="5629888"/>
                </a:lnTo>
                <a:close/>
              </a:path>
            </a:pathLst>
          </a:custGeom>
        </p:spPr>
      </p:pic>
      <p:sp>
        <p:nvSpPr>
          <p:cNvPr id="9" name="Up Arrow 8">
            <a:extLst>
              <a:ext uri="{FF2B5EF4-FFF2-40B4-BE49-F238E27FC236}">
                <a16:creationId xmlns:a16="http://schemas.microsoft.com/office/drawing/2014/main" id="{27126A20-BAA9-7449-603C-7C8EABAC603C}"/>
              </a:ext>
            </a:extLst>
          </p:cNvPr>
          <p:cNvSpPr/>
          <p:nvPr/>
        </p:nvSpPr>
        <p:spPr>
          <a:xfrm>
            <a:off x="4350328" y="1249133"/>
            <a:ext cx="484632" cy="978408"/>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E835E078-944A-FC70-1F0D-40780F6E133C}"/>
              </a:ext>
            </a:extLst>
          </p:cNvPr>
          <p:cNvSpPr txBox="1"/>
          <p:nvPr/>
        </p:nvSpPr>
        <p:spPr>
          <a:xfrm>
            <a:off x="2274778" y="2227541"/>
            <a:ext cx="6279924" cy="1077218"/>
          </a:xfrm>
          <a:prstGeom prst="rect">
            <a:avLst/>
          </a:prstGeom>
          <a:noFill/>
        </p:spPr>
        <p:txBody>
          <a:bodyPr wrap="none" rtlCol="0">
            <a:spAutoFit/>
          </a:bodyPr>
          <a:lstStyle/>
          <a:p>
            <a:pPr algn="ctr"/>
            <a:r>
              <a:rPr lang="en-US" sz="3200" dirty="0">
                <a:ln w="0"/>
                <a:solidFill>
                  <a:schemeClr val="accent1">
                    <a:lumMod val="60000"/>
                    <a:lumOff val="40000"/>
                  </a:schemeClr>
                </a:solidFill>
                <a:effectLst>
                  <a:outerShdw blurRad="38100" dist="25400" dir="5400000" algn="ctr" rotWithShape="0">
                    <a:srgbClr val="6E747A">
                      <a:alpha val="43000"/>
                    </a:srgbClr>
                  </a:outerShdw>
                </a:effectLst>
              </a:rPr>
              <a:t>This is the current working directory.</a:t>
            </a:r>
          </a:p>
          <a:p>
            <a:pPr algn="ctr"/>
            <a:r>
              <a:rPr lang="en-US" sz="3200" dirty="0">
                <a:ln w="0"/>
                <a:solidFill>
                  <a:schemeClr val="accent1">
                    <a:lumMod val="60000"/>
                    <a:lumOff val="40000"/>
                  </a:schemeClr>
                </a:solidFill>
                <a:effectLst>
                  <a:outerShdw blurRad="38100" dist="25400" dir="5400000" algn="ctr" rotWithShape="0">
                    <a:srgbClr val="6E747A">
                      <a:alpha val="43000"/>
                    </a:srgbClr>
                  </a:outerShdw>
                </a:effectLst>
              </a:rPr>
              <a:t>“~” is short for </a:t>
            </a:r>
            <a:r>
              <a:rPr lang="en-US" sz="3200" dirty="0">
                <a:ln w="0"/>
                <a:solidFill>
                  <a:srgbClr val="FFFF00"/>
                </a:solidFill>
                <a:effectLst>
                  <a:outerShdw blurRad="38100" dist="25400" dir="5400000" algn="ctr" rotWithShape="0">
                    <a:srgbClr val="6E747A">
                      <a:alpha val="43000"/>
                    </a:srgbClr>
                  </a:outerShdw>
                </a:effectLst>
              </a:rPr>
              <a:t>home directory</a:t>
            </a:r>
            <a:endParaRPr lang="en-US" dirty="0">
              <a:solidFill>
                <a:srgbClr val="FFFF00"/>
              </a:solidFill>
            </a:endParaRPr>
          </a:p>
        </p:txBody>
      </p:sp>
    </p:spTree>
    <p:extLst>
      <p:ext uri="{BB962C8B-B14F-4D97-AF65-F5344CB8AC3E}">
        <p14:creationId xmlns:p14="http://schemas.microsoft.com/office/powerpoint/2010/main" val="4063537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CE8CEA-F11C-A559-415E-12C42791A94D}"/>
              </a:ext>
            </a:extLst>
          </p:cNvPr>
          <p:cNvSpPr>
            <a:spLocks noGrp="1"/>
          </p:cNvSpPr>
          <p:nvPr>
            <p:ph type="title"/>
          </p:nvPr>
        </p:nvSpPr>
        <p:spPr/>
        <p:txBody>
          <a:bodyPr/>
          <a:lstStyle/>
          <a:p>
            <a:r>
              <a:rPr lang="en-US" dirty="0"/>
              <a:t>Goals</a:t>
            </a:r>
          </a:p>
        </p:txBody>
      </p:sp>
      <p:sp>
        <p:nvSpPr>
          <p:cNvPr id="3" name="Content Placeholder 2">
            <a:extLst>
              <a:ext uri="{FF2B5EF4-FFF2-40B4-BE49-F238E27FC236}">
                <a16:creationId xmlns:a16="http://schemas.microsoft.com/office/drawing/2014/main" id="{516E85B5-664F-31E9-7FDA-35E1661D8075}"/>
              </a:ext>
            </a:extLst>
          </p:cNvPr>
          <p:cNvSpPr>
            <a:spLocks noGrp="1"/>
          </p:cNvSpPr>
          <p:nvPr>
            <p:ph idx="1"/>
          </p:nvPr>
        </p:nvSpPr>
        <p:spPr/>
        <p:txBody>
          <a:bodyPr>
            <a:normAutofit fontScale="92500" lnSpcReduction="20000"/>
          </a:bodyPr>
          <a:lstStyle/>
          <a:p>
            <a:r>
              <a:rPr lang="en-US" sz="4800" dirty="0"/>
              <a:t>1) Basic Linux Literacy</a:t>
            </a:r>
          </a:p>
          <a:p>
            <a:endParaRPr lang="en-US" sz="4800" dirty="0"/>
          </a:p>
          <a:p>
            <a:r>
              <a:rPr lang="en-US" sz="4800" dirty="0"/>
              <a:t>2) Ability to run programs on CARC compute nodes</a:t>
            </a:r>
          </a:p>
          <a:p>
            <a:endParaRPr lang="en-US" sz="4800" dirty="0"/>
          </a:p>
          <a:p>
            <a:pPr marL="0" indent="0">
              <a:buNone/>
            </a:pPr>
            <a:r>
              <a:rPr lang="en-US" sz="4800" dirty="0"/>
              <a:t>I hope to spend about an hour on each with a 15 minute break.</a:t>
            </a:r>
          </a:p>
        </p:txBody>
      </p:sp>
    </p:spTree>
    <p:extLst>
      <p:ext uri="{BB962C8B-B14F-4D97-AF65-F5344CB8AC3E}">
        <p14:creationId xmlns:p14="http://schemas.microsoft.com/office/powerpoint/2010/main" val="4845931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78943D-EBC1-C8A5-D09E-F3896284AB18}"/>
              </a:ext>
            </a:extLst>
          </p:cNvPr>
          <p:cNvSpPr>
            <a:spLocks noGrp="1"/>
          </p:cNvSpPr>
          <p:nvPr>
            <p:ph type="title"/>
          </p:nvPr>
        </p:nvSpPr>
        <p:spPr>
          <a:xfrm>
            <a:off x="1255060" y="5279511"/>
            <a:ext cx="9681882" cy="739880"/>
          </a:xfrm>
        </p:spPr>
        <p:txBody>
          <a:bodyPr vert="horz" lIns="91440" tIns="45720" rIns="91440" bIns="45720" rtlCol="0" anchor="b">
            <a:normAutofit/>
          </a:bodyPr>
          <a:lstStyle/>
          <a:p>
            <a:pPr algn="ctr"/>
            <a:r>
              <a:rPr lang="en-US" sz="3600" dirty="0">
                <a:solidFill>
                  <a:schemeClr val="tx1">
                    <a:lumMod val="85000"/>
                    <a:lumOff val="15000"/>
                  </a:schemeClr>
                </a:solidFill>
              </a:rPr>
              <a:t>Understanding the BASH prompt…</a:t>
            </a:r>
          </a:p>
        </p:txBody>
      </p:sp>
      <p:pic>
        <p:nvPicPr>
          <p:cNvPr id="10" name="Picture 9">
            <a:extLst>
              <a:ext uri="{FF2B5EF4-FFF2-40B4-BE49-F238E27FC236}">
                <a16:creationId xmlns:a16="http://schemas.microsoft.com/office/drawing/2014/main" id="{600C5A34-6B22-5574-C0EB-18CB513067A7}"/>
              </a:ext>
            </a:extLst>
          </p:cNvPr>
          <p:cNvPicPr>
            <a:picLocks noChangeAspect="1"/>
          </p:cNvPicPr>
          <p:nvPr/>
        </p:nvPicPr>
        <p:blipFill rotWithShape="1">
          <a:blip r:embed="rId3"/>
          <a:srcRect r="1100" b="-2"/>
          <a:stretch/>
        </p:blipFill>
        <p:spPr>
          <a:xfrm>
            <a:off x="20" y="10"/>
            <a:ext cx="12191979" cy="5886523"/>
          </a:xfrm>
          <a:custGeom>
            <a:avLst/>
            <a:gdLst/>
            <a:ahLst/>
            <a:cxnLst/>
            <a:rect l="l" t="t" r="r" b="b"/>
            <a:pathLst>
              <a:path w="12191999" h="5886533">
                <a:moveTo>
                  <a:pt x="4721173" y="4907914"/>
                </a:moveTo>
                <a:lnTo>
                  <a:pt x="4722109" y="4908125"/>
                </a:lnTo>
                <a:cubicBezTo>
                  <a:pt x="4721143" y="4908767"/>
                  <a:pt x="4718263" y="4909373"/>
                  <a:pt x="4717199" y="4909396"/>
                </a:cubicBezTo>
                <a:close/>
                <a:moveTo>
                  <a:pt x="0" y="0"/>
                </a:moveTo>
                <a:lnTo>
                  <a:pt x="12191999" y="0"/>
                </a:lnTo>
                <a:lnTo>
                  <a:pt x="12191999" y="5751311"/>
                </a:lnTo>
                <a:lnTo>
                  <a:pt x="12140860" y="5770509"/>
                </a:lnTo>
                <a:cubicBezTo>
                  <a:pt x="12126656" y="5772723"/>
                  <a:pt x="12093589" y="5827925"/>
                  <a:pt x="12080161" y="5826358"/>
                </a:cubicBezTo>
                <a:cubicBezTo>
                  <a:pt x="11978188" y="5850511"/>
                  <a:pt x="11967361" y="5873564"/>
                  <a:pt x="11917885" y="5861578"/>
                </a:cubicBezTo>
                <a:cubicBezTo>
                  <a:pt x="11872779" y="5859863"/>
                  <a:pt x="11928861" y="5896778"/>
                  <a:pt x="11894610" y="5883738"/>
                </a:cubicBezTo>
                <a:cubicBezTo>
                  <a:pt x="11860359" y="5870698"/>
                  <a:pt x="11736091" y="5807232"/>
                  <a:pt x="11712379" y="5783337"/>
                </a:cubicBezTo>
                <a:cubicBezTo>
                  <a:pt x="11688667" y="5759442"/>
                  <a:pt x="11627912" y="5782933"/>
                  <a:pt x="11585366" y="5740371"/>
                </a:cubicBezTo>
                <a:lnTo>
                  <a:pt x="11516470" y="5663679"/>
                </a:lnTo>
                <a:cubicBezTo>
                  <a:pt x="11468274" y="5661847"/>
                  <a:pt x="11507335" y="5626593"/>
                  <a:pt x="11462692" y="5610127"/>
                </a:cubicBezTo>
                <a:cubicBezTo>
                  <a:pt x="11417567" y="5608500"/>
                  <a:pt x="11408021" y="5556613"/>
                  <a:pt x="11369712" y="5548654"/>
                </a:cubicBezTo>
                <a:cubicBezTo>
                  <a:pt x="11354317" y="5554704"/>
                  <a:pt x="11288328" y="5499810"/>
                  <a:pt x="11273969" y="5488986"/>
                </a:cubicBezTo>
                <a:cubicBezTo>
                  <a:pt x="11231913" y="5490378"/>
                  <a:pt x="11221973" y="5480544"/>
                  <a:pt x="11195084" y="5467967"/>
                </a:cubicBezTo>
                <a:cubicBezTo>
                  <a:pt x="11164086" y="5497749"/>
                  <a:pt x="11171649" y="5471790"/>
                  <a:pt x="11143408" y="5468614"/>
                </a:cubicBezTo>
                <a:cubicBezTo>
                  <a:pt x="11125906" y="5464975"/>
                  <a:pt x="11102603" y="5460835"/>
                  <a:pt x="11085935" y="5459365"/>
                </a:cubicBezTo>
                <a:cubicBezTo>
                  <a:pt x="11057493" y="5459661"/>
                  <a:pt x="11029906" y="5441496"/>
                  <a:pt x="11030953" y="5456484"/>
                </a:cubicBezTo>
                <a:cubicBezTo>
                  <a:pt x="11007784" y="5459001"/>
                  <a:pt x="10982005" y="5463178"/>
                  <a:pt x="10951060" y="5461240"/>
                </a:cubicBezTo>
                <a:cubicBezTo>
                  <a:pt x="10885365" y="5424406"/>
                  <a:pt x="10915288" y="5460968"/>
                  <a:pt x="10857721" y="5448157"/>
                </a:cubicBezTo>
                <a:cubicBezTo>
                  <a:pt x="10806646" y="5435790"/>
                  <a:pt x="10707075" y="5402712"/>
                  <a:pt x="10644616" y="5387039"/>
                </a:cubicBezTo>
                <a:cubicBezTo>
                  <a:pt x="10616446" y="5382224"/>
                  <a:pt x="10558603" y="5371613"/>
                  <a:pt x="10519277" y="5366793"/>
                </a:cubicBezTo>
                <a:cubicBezTo>
                  <a:pt x="10495461" y="5368312"/>
                  <a:pt x="10473830" y="5354868"/>
                  <a:pt x="10445981" y="5364735"/>
                </a:cubicBezTo>
                <a:cubicBezTo>
                  <a:pt x="10436536" y="5368773"/>
                  <a:pt x="10409281" y="5367966"/>
                  <a:pt x="10383865" y="5360888"/>
                </a:cubicBezTo>
                <a:cubicBezTo>
                  <a:pt x="10374827" y="5369095"/>
                  <a:pt x="10347864" y="5360432"/>
                  <a:pt x="10336852" y="5360277"/>
                </a:cubicBezTo>
                <a:cubicBezTo>
                  <a:pt x="10323586" y="5366987"/>
                  <a:pt x="10274741" y="5357921"/>
                  <a:pt x="10261098" y="5350526"/>
                </a:cubicBezTo>
                <a:lnTo>
                  <a:pt x="10126497" y="5339011"/>
                </a:lnTo>
                <a:lnTo>
                  <a:pt x="10082166" y="5336916"/>
                </a:lnTo>
                <a:cubicBezTo>
                  <a:pt x="10074567" y="5338985"/>
                  <a:pt x="10046860" y="5337657"/>
                  <a:pt x="10039237" y="5338580"/>
                </a:cubicBezTo>
                <a:cubicBezTo>
                  <a:pt x="9998458" y="5328479"/>
                  <a:pt x="9984394" y="5327989"/>
                  <a:pt x="9960016" y="5323065"/>
                </a:cubicBezTo>
                <a:cubicBezTo>
                  <a:pt x="9918980" y="5322923"/>
                  <a:pt x="9888741" y="5326122"/>
                  <a:pt x="9847789" y="5316297"/>
                </a:cubicBezTo>
                <a:lnTo>
                  <a:pt x="9728306" y="5296090"/>
                </a:lnTo>
                <a:cubicBezTo>
                  <a:pt x="9675056" y="5305676"/>
                  <a:pt x="9602035" y="5297282"/>
                  <a:pt x="9584504" y="5284670"/>
                </a:cubicBezTo>
                <a:cubicBezTo>
                  <a:pt x="9518952" y="5270394"/>
                  <a:pt x="9415429" y="5244268"/>
                  <a:pt x="9343049" y="5238968"/>
                </a:cubicBezTo>
                <a:lnTo>
                  <a:pt x="9231367" y="5187063"/>
                </a:lnTo>
                <a:lnTo>
                  <a:pt x="9194807" y="5176984"/>
                </a:lnTo>
                <a:lnTo>
                  <a:pt x="9189243" y="5167745"/>
                </a:lnTo>
                <a:lnTo>
                  <a:pt x="9151229" y="5156543"/>
                </a:lnTo>
                <a:lnTo>
                  <a:pt x="9150207" y="5157608"/>
                </a:lnTo>
                <a:cubicBezTo>
                  <a:pt x="9147045" y="5159739"/>
                  <a:pt x="9143081" y="5160831"/>
                  <a:pt x="9137315" y="5159777"/>
                </a:cubicBezTo>
                <a:cubicBezTo>
                  <a:pt x="9138862" y="5179261"/>
                  <a:pt x="9130952" y="5165972"/>
                  <a:pt x="9113809" y="5161143"/>
                </a:cubicBezTo>
                <a:cubicBezTo>
                  <a:pt x="9112388" y="5190326"/>
                  <a:pt x="9068114" y="5155892"/>
                  <a:pt x="9053450" y="5169457"/>
                </a:cubicBezTo>
                <a:lnTo>
                  <a:pt x="9005483" y="5166172"/>
                </a:lnTo>
                <a:lnTo>
                  <a:pt x="9005198" y="5166412"/>
                </a:lnTo>
                <a:cubicBezTo>
                  <a:pt x="9003143" y="5166632"/>
                  <a:pt x="9000324" y="5166304"/>
                  <a:pt x="8996229" y="5165201"/>
                </a:cubicBezTo>
                <a:lnTo>
                  <a:pt x="8990391" y="5163140"/>
                </a:lnTo>
                <a:lnTo>
                  <a:pt x="8974334" y="5159914"/>
                </a:lnTo>
                <a:lnTo>
                  <a:pt x="8968008" y="5160614"/>
                </a:lnTo>
                <a:lnTo>
                  <a:pt x="8963045" y="5162839"/>
                </a:lnTo>
                <a:cubicBezTo>
                  <a:pt x="8954690" y="5154888"/>
                  <a:pt x="8955517" y="5145940"/>
                  <a:pt x="8928985" y="5166027"/>
                </a:cubicBezTo>
                <a:cubicBezTo>
                  <a:pt x="8898031" y="5165007"/>
                  <a:pt x="8789300" y="5150352"/>
                  <a:pt x="8752441" y="5146795"/>
                </a:cubicBezTo>
                <a:cubicBezTo>
                  <a:pt x="8719819" y="5136075"/>
                  <a:pt x="8748194" y="5149736"/>
                  <a:pt x="8707844" y="5144694"/>
                </a:cubicBezTo>
                <a:cubicBezTo>
                  <a:pt x="8671606" y="5125159"/>
                  <a:pt x="8639142" y="5141599"/>
                  <a:pt x="8596068" y="5136122"/>
                </a:cubicBezTo>
                <a:lnTo>
                  <a:pt x="8525227" y="5150964"/>
                </a:lnTo>
                <a:lnTo>
                  <a:pt x="8510980" y="5145049"/>
                </a:lnTo>
                <a:lnTo>
                  <a:pt x="8506164" y="5142048"/>
                </a:lnTo>
                <a:cubicBezTo>
                  <a:pt x="8502646" y="5140271"/>
                  <a:pt x="8500045" y="5139460"/>
                  <a:pt x="8497965" y="5139310"/>
                </a:cubicBezTo>
                <a:lnTo>
                  <a:pt x="8497591" y="5139489"/>
                </a:lnTo>
                <a:lnTo>
                  <a:pt x="8490246" y="5136439"/>
                </a:lnTo>
                <a:lnTo>
                  <a:pt x="8367179" y="5122397"/>
                </a:lnTo>
                <a:cubicBezTo>
                  <a:pt x="8362021" y="5120372"/>
                  <a:pt x="8357730" y="5120720"/>
                  <a:pt x="8353796" y="5122203"/>
                </a:cubicBezTo>
                <a:lnTo>
                  <a:pt x="8352369" y="5123043"/>
                </a:lnTo>
                <a:lnTo>
                  <a:pt x="8320101" y="5105625"/>
                </a:lnTo>
                <a:lnTo>
                  <a:pt x="8314429" y="5105299"/>
                </a:lnTo>
                <a:lnTo>
                  <a:pt x="8295170" y="5091404"/>
                </a:lnTo>
                <a:lnTo>
                  <a:pt x="8284273" y="5085581"/>
                </a:lnTo>
                <a:lnTo>
                  <a:pt x="8283146" y="5081138"/>
                </a:lnTo>
                <a:cubicBezTo>
                  <a:pt x="8280842" y="5077893"/>
                  <a:pt x="8276148" y="5075245"/>
                  <a:pt x="8266072" y="5073963"/>
                </a:cubicBezTo>
                <a:lnTo>
                  <a:pt x="8263373" y="5074193"/>
                </a:lnTo>
                <a:lnTo>
                  <a:pt x="8252030" y="5064350"/>
                </a:lnTo>
                <a:cubicBezTo>
                  <a:pt x="8248856" y="5060500"/>
                  <a:pt x="8246644" y="5056218"/>
                  <a:pt x="8245831" y="5051358"/>
                </a:cubicBezTo>
                <a:cubicBezTo>
                  <a:pt x="8181824" y="5054265"/>
                  <a:pt x="8147127" y="5020143"/>
                  <a:pt x="8090268" y="5005197"/>
                </a:cubicBezTo>
                <a:cubicBezTo>
                  <a:pt x="8025464" y="4982055"/>
                  <a:pt x="7967067" y="4960819"/>
                  <a:pt x="7905404" y="4963224"/>
                </a:cubicBezTo>
                <a:cubicBezTo>
                  <a:pt x="7835116" y="4948312"/>
                  <a:pt x="7780962" y="4946081"/>
                  <a:pt x="7718741" y="4937509"/>
                </a:cubicBezTo>
                <a:lnTo>
                  <a:pt x="7614343" y="4940980"/>
                </a:lnTo>
                <a:lnTo>
                  <a:pt x="7527539" y="4935152"/>
                </a:lnTo>
                <a:lnTo>
                  <a:pt x="7519567" y="4932599"/>
                </a:lnTo>
                <a:cubicBezTo>
                  <a:pt x="7513989" y="4931260"/>
                  <a:pt x="7510169" y="4930910"/>
                  <a:pt x="7507408" y="4931264"/>
                </a:cubicBezTo>
                <a:lnTo>
                  <a:pt x="7507036" y="4931591"/>
                </a:lnTo>
                <a:lnTo>
                  <a:pt x="7495791" y="4929639"/>
                </a:lnTo>
                <a:cubicBezTo>
                  <a:pt x="7476982" y="4925521"/>
                  <a:pt x="7422524" y="4942937"/>
                  <a:pt x="7405387" y="4937744"/>
                </a:cubicBezTo>
                <a:cubicBezTo>
                  <a:pt x="7374785" y="4940694"/>
                  <a:pt x="7333986" y="4941799"/>
                  <a:pt x="7312176" y="4947339"/>
                </a:cubicBezTo>
                <a:lnTo>
                  <a:pt x="7310849" y="4948781"/>
                </a:lnTo>
                <a:lnTo>
                  <a:pt x="7218556" y="4923532"/>
                </a:lnTo>
                <a:lnTo>
                  <a:pt x="7201098" y="4918982"/>
                </a:lnTo>
                <a:lnTo>
                  <a:pt x="7197000" y="4913624"/>
                </a:lnTo>
                <a:cubicBezTo>
                  <a:pt x="7192108" y="4910101"/>
                  <a:pt x="7184502" y="4907962"/>
                  <a:pt x="7170804" y="4908976"/>
                </a:cubicBezTo>
                <a:lnTo>
                  <a:pt x="7096984" y="4896748"/>
                </a:lnTo>
                <a:cubicBezTo>
                  <a:pt x="7061144" y="4895770"/>
                  <a:pt x="7050185" y="4894793"/>
                  <a:pt x="7018492" y="4897122"/>
                </a:cubicBezTo>
                <a:cubicBezTo>
                  <a:pt x="6937524" y="4886184"/>
                  <a:pt x="6943641" y="4862018"/>
                  <a:pt x="6904142" y="4867616"/>
                </a:cubicBezTo>
                <a:cubicBezTo>
                  <a:pt x="6871918" y="4872824"/>
                  <a:pt x="6787985" y="4853750"/>
                  <a:pt x="6708218" y="4839661"/>
                </a:cubicBezTo>
                <a:cubicBezTo>
                  <a:pt x="6649102" y="4830206"/>
                  <a:pt x="6628102" y="4816105"/>
                  <a:pt x="6549451" y="4810885"/>
                </a:cubicBezTo>
                <a:cubicBezTo>
                  <a:pt x="6472150" y="4766795"/>
                  <a:pt x="6409692" y="4790518"/>
                  <a:pt x="6317556" y="4764085"/>
                </a:cubicBezTo>
                <a:cubicBezTo>
                  <a:pt x="6297547" y="4748563"/>
                  <a:pt x="6209288" y="4765756"/>
                  <a:pt x="6168670" y="4761998"/>
                </a:cubicBezTo>
                <a:cubicBezTo>
                  <a:pt x="6128052" y="4758240"/>
                  <a:pt x="6090536" y="4744692"/>
                  <a:pt x="6073844" y="4741536"/>
                </a:cubicBezTo>
                <a:lnTo>
                  <a:pt x="6068526" y="4743073"/>
                </a:lnTo>
                <a:lnTo>
                  <a:pt x="6048634" y="4742390"/>
                </a:lnTo>
                <a:lnTo>
                  <a:pt x="6041279" y="4750739"/>
                </a:lnTo>
                <a:lnTo>
                  <a:pt x="6010088" y="4755832"/>
                </a:lnTo>
                <a:cubicBezTo>
                  <a:pt x="5998677" y="4756419"/>
                  <a:pt x="5970124" y="4755506"/>
                  <a:pt x="5957373" y="4752188"/>
                </a:cubicBezTo>
                <a:lnTo>
                  <a:pt x="5758915" y="4736496"/>
                </a:lnTo>
                <a:lnTo>
                  <a:pt x="5626957" y="4735473"/>
                </a:lnTo>
                <a:lnTo>
                  <a:pt x="5470902" y="4749493"/>
                </a:lnTo>
                <a:cubicBezTo>
                  <a:pt x="5478131" y="4762521"/>
                  <a:pt x="5439006" y="4748455"/>
                  <a:pt x="5432757" y="4760746"/>
                </a:cubicBezTo>
                <a:cubicBezTo>
                  <a:pt x="5429365" y="4770778"/>
                  <a:pt x="5391824" y="4775462"/>
                  <a:pt x="5381664" y="4778448"/>
                </a:cubicBezTo>
                <a:lnTo>
                  <a:pt x="5261760" y="4798865"/>
                </a:lnTo>
                <a:cubicBezTo>
                  <a:pt x="5251595" y="4799049"/>
                  <a:pt x="5230547" y="4807359"/>
                  <a:pt x="5222959" y="4809989"/>
                </a:cubicBezTo>
                <a:lnTo>
                  <a:pt x="5174657" y="4812979"/>
                </a:lnTo>
                <a:lnTo>
                  <a:pt x="5156551" y="4820202"/>
                </a:lnTo>
                <a:lnTo>
                  <a:pt x="5142595" y="4823602"/>
                </a:lnTo>
                <a:lnTo>
                  <a:pt x="5139593" y="4825703"/>
                </a:lnTo>
                <a:cubicBezTo>
                  <a:pt x="5133873" y="4829743"/>
                  <a:pt x="5128076" y="4833554"/>
                  <a:pt x="5121656" y="4836556"/>
                </a:cubicBezTo>
                <a:cubicBezTo>
                  <a:pt x="5108317" y="4807937"/>
                  <a:pt x="5064853" y="4857373"/>
                  <a:pt x="5065787" y="4829985"/>
                </a:cubicBezTo>
                <a:cubicBezTo>
                  <a:pt x="5028193" y="4841501"/>
                  <a:pt x="5038944" y="4812412"/>
                  <a:pt x="5011510" y="4846366"/>
                </a:cubicBezTo>
                <a:cubicBezTo>
                  <a:pt x="4937023" y="4845983"/>
                  <a:pt x="4916353" y="4832976"/>
                  <a:pt x="4840437" y="4870383"/>
                </a:cubicBezTo>
                <a:cubicBezTo>
                  <a:pt x="4806739" y="4887025"/>
                  <a:pt x="4784106" y="4898171"/>
                  <a:pt x="4762444" y="4898151"/>
                </a:cubicBezTo>
                <a:cubicBezTo>
                  <a:pt x="4741323" y="4902652"/>
                  <a:pt x="4729481" y="4905474"/>
                  <a:pt x="4723182" y="4907166"/>
                </a:cubicBezTo>
                <a:lnTo>
                  <a:pt x="4721173" y="4907914"/>
                </a:lnTo>
                <a:lnTo>
                  <a:pt x="4715524" y="4906639"/>
                </a:lnTo>
                <a:cubicBezTo>
                  <a:pt x="4680148" y="4913595"/>
                  <a:pt x="4524744" y="4914403"/>
                  <a:pt x="4515810" y="4916541"/>
                </a:cubicBezTo>
                <a:cubicBezTo>
                  <a:pt x="4457819" y="4929653"/>
                  <a:pt x="4462659" y="4930394"/>
                  <a:pt x="4428539" y="4927192"/>
                </a:cubicBezTo>
                <a:cubicBezTo>
                  <a:pt x="4423303" y="4923821"/>
                  <a:pt x="4368974" y="4930115"/>
                  <a:pt x="4362872" y="4928538"/>
                </a:cubicBezTo>
                <a:lnTo>
                  <a:pt x="4316962" y="4921923"/>
                </a:lnTo>
                <a:lnTo>
                  <a:pt x="4315106" y="4923264"/>
                </a:lnTo>
                <a:cubicBezTo>
                  <a:pt x="4306123" y="4926635"/>
                  <a:pt x="4299993" y="4926634"/>
                  <a:pt x="4295140" y="4925143"/>
                </a:cubicBezTo>
                <a:lnTo>
                  <a:pt x="4290059" y="4922226"/>
                </a:lnTo>
                <a:lnTo>
                  <a:pt x="4276138" y="4922472"/>
                </a:lnTo>
                <a:lnTo>
                  <a:pt x="4248113" y="4920148"/>
                </a:lnTo>
                <a:lnTo>
                  <a:pt x="4202046" y="4922943"/>
                </a:lnTo>
                <a:cubicBezTo>
                  <a:pt x="4201945" y="4923363"/>
                  <a:pt x="4201842" y="4923782"/>
                  <a:pt x="4201741" y="4924202"/>
                </a:cubicBezTo>
                <a:cubicBezTo>
                  <a:pt x="4200116" y="4927039"/>
                  <a:pt x="4197140" y="4929158"/>
                  <a:pt x="4191245" y="4929836"/>
                </a:cubicBezTo>
                <a:cubicBezTo>
                  <a:pt x="4204212" y="4947125"/>
                  <a:pt x="4161274" y="4945230"/>
                  <a:pt x="4142742" y="4945701"/>
                </a:cubicBezTo>
                <a:cubicBezTo>
                  <a:pt x="4124717" y="4952767"/>
                  <a:pt x="4099099" y="4966347"/>
                  <a:pt x="4083094" y="4972234"/>
                </a:cubicBezTo>
                <a:lnTo>
                  <a:pt x="4074543" y="4973069"/>
                </a:lnTo>
                <a:cubicBezTo>
                  <a:pt x="4074504" y="4973170"/>
                  <a:pt x="4074463" y="4973269"/>
                  <a:pt x="4074424" y="4973368"/>
                </a:cubicBezTo>
                <a:cubicBezTo>
                  <a:pt x="4072678" y="4974152"/>
                  <a:pt x="4069906" y="4974653"/>
                  <a:pt x="4065507" y="4974812"/>
                </a:cubicBezTo>
                <a:lnTo>
                  <a:pt x="4058951" y="4974594"/>
                </a:lnTo>
                <a:lnTo>
                  <a:pt x="4042361" y="4976215"/>
                </a:lnTo>
                <a:lnTo>
                  <a:pt x="4036993" y="4978649"/>
                </a:lnTo>
                <a:lnTo>
                  <a:pt x="4035360" y="4982316"/>
                </a:lnTo>
                <a:lnTo>
                  <a:pt x="4033775" y="4982081"/>
                </a:lnTo>
                <a:cubicBezTo>
                  <a:pt x="4021424" y="4977217"/>
                  <a:pt x="4016874" y="4968841"/>
                  <a:pt x="4004535" y="4994649"/>
                </a:cubicBezTo>
                <a:cubicBezTo>
                  <a:pt x="3976667" y="4987584"/>
                  <a:pt x="3972977" y="5002913"/>
                  <a:pt x="3936843" y="5012106"/>
                </a:cubicBezTo>
                <a:cubicBezTo>
                  <a:pt x="3920506" y="5004382"/>
                  <a:pt x="3908535" y="5009071"/>
                  <a:pt x="3897272" y="5017761"/>
                </a:cubicBezTo>
                <a:cubicBezTo>
                  <a:pt x="3861092" y="5017265"/>
                  <a:pt x="3829628" y="5031135"/>
                  <a:pt x="3789757" y="5037999"/>
                </a:cubicBezTo>
                <a:cubicBezTo>
                  <a:pt x="3741007" y="5052705"/>
                  <a:pt x="3725129" y="5054682"/>
                  <a:pt x="3682510" y="5061922"/>
                </a:cubicBezTo>
                <a:lnTo>
                  <a:pt x="3610032" y="5094193"/>
                </a:lnTo>
                <a:lnTo>
                  <a:pt x="3603852" y="5092831"/>
                </a:lnTo>
                <a:cubicBezTo>
                  <a:pt x="3599580" y="5092212"/>
                  <a:pt x="3596726" y="5092212"/>
                  <a:pt x="3594733" y="5092667"/>
                </a:cubicBezTo>
                <a:lnTo>
                  <a:pt x="3594498" y="5092936"/>
                </a:lnTo>
                <a:lnTo>
                  <a:pt x="3585975" y="5092246"/>
                </a:lnTo>
                <a:cubicBezTo>
                  <a:pt x="3571623" y="5090455"/>
                  <a:pt x="3549389" y="5104654"/>
                  <a:pt x="3536132" y="5101945"/>
                </a:cubicBezTo>
                <a:cubicBezTo>
                  <a:pt x="3513940" y="5106241"/>
                  <a:pt x="3488622" y="5099976"/>
                  <a:pt x="3473220" y="5105606"/>
                </a:cubicBezTo>
                <a:lnTo>
                  <a:pt x="3400725" y="5117654"/>
                </a:lnTo>
                <a:lnTo>
                  <a:pt x="3375935" y="5106247"/>
                </a:lnTo>
                <a:lnTo>
                  <a:pt x="3348219" y="5109860"/>
                </a:lnTo>
                <a:cubicBezTo>
                  <a:pt x="3337206" y="5110533"/>
                  <a:pt x="3327054" y="5111295"/>
                  <a:pt x="3319639" y="5114795"/>
                </a:cubicBezTo>
                <a:lnTo>
                  <a:pt x="3248529" y="5133347"/>
                </a:lnTo>
                <a:lnTo>
                  <a:pt x="3210308" y="5119794"/>
                </a:lnTo>
                <a:cubicBezTo>
                  <a:pt x="3206088" y="5117870"/>
                  <a:pt x="3200152" y="5117326"/>
                  <a:pt x="3190375" y="5119915"/>
                </a:cubicBezTo>
                <a:lnTo>
                  <a:pt x="3188145" y="5121096"/>
                </a:lnTo>
                <a:cubicBezTo>
                  <a:pt x="3182625" y="5119116"/>
                  <a:pt x="3141856" y="5121682"/>
                  <a:pt x="3108596" y="5122416"/>
                </a:cubicBezTo>
                <a:cubicBezTo>
                  <a:pt x="3055968" y="5124842"/>
                  <a:pt x="3048940" y="5117475"/>
                  <a:pt x="2988584" y="5125502"/>
                </a:cubicBezTo>
                <a:cubicBezTo>
                  <a:pt x="2928853" y="5129690"/>
                  <a:pt x="2917951" y="5124649"/>
                  <a:pt x="2876540" y="5133019"/>
                </a:cubicBezTo>
                <a:lnTo>
                  <a:pt x="2626864" y="5133771"/>
                </a:lnTo>
                <a:cubicBezTo>
                  <a:pt x="2562348" y="5111858"/>
                  <a:pt x="2563422" y="5142456"/>
                  <a:pt x="2491422" y="5135486"/>
                </a:cubicBezTo>
                <a:cubicBezTo>
                  <a:pt x="2433091" y="5200962"/>
                  <a:pt x="2455709" y="5160483"/>
                  <a:pt x="2415617" y="5168715"/>
                </a:cubicBezTo>
                <a:lnTo>
                  <a:pt x="2290098" y="5166151"/>
                </a:lnTo>
                <a:cubicBezTo>
                  <a:pt x="2257057" y="5152522"/>
                  <a:pt x="2202458" y="5187690"/>
                  <a:pt x="2161714" y="5169302"/>
                </a:cubicBezTo>
                <a:cubicBezTo>
                  <a:pt x="2122714" y="5172302"/>
                  <a:pt x="2080450" y="5180350"/>
                  <a:pt x="2056089" y="5184144"/>
                </a:cubicBezTo>
                <a:cubicBezTo>
                  <a:pt x="2019828" y="5191108"/>
                  <a:pt x="1978839" y="5203797"/>
                  <a:pt x="1944153" y="5211084"/>
                </a:cubicBezTo>
                <a:cubicBezTo>
                  <a:pt x="1925867" y="5199079"/>
                  <a:pt x="1896027" y="5224183"/>
                  <a:pt x="1847968" y="5227868"/>
                </a:cubicBezTo>
                <a:cubicBezTo>
                  <a:pt x="1827977" y="5213971"/>
                  <a:pt x="1815570" y="5230544"/>
                  <a:pt x="1777083" y="5212267"/>
                </a:cubicBezTo>
                <a:cubicBezTo>
                  <a:pt x="1775439" y="5214216"/>
                  <a:pt x="1773397" y="5216035"/>
                  <a:pt x="1771025" y="5217668"/>
                </a:cubicBezTo>
                <a:cubicBezTo>
                  <a:pt x="1757251" y="5227146"/>
                  <a:pt x="1735528" y="5228402"/>
                  <a:pt x="1722509" y="5220470"/>
                </a:cubicBezTo>
                <a:cubicBezTo>
                  <a:pt x="1691779" y="5208440"/>
                  <a:pt x="1662321" y="5203305"/>
                  <a:pt x="1633941" y="5200774"/>
                </a:cubicBezTo>
                <a:lnTo>
                  <a:pt x="1586145" y="5210184"/>
                </a:lnTo>
                <a:cubicBezTo>
                  <a:pt x="1567948" y="5215416"/>
                  <a:pt x="1545900" y="5226363"/>
                  <a:pt x="1524748" y="5232173"/>
                </a:cubicBezTo>
                <a:cubicBezTo>
                  <a:pt x="1502586" y="5235395"/>
                  <a:pt x="1478013" y="5230993"/>
                  <a:pt x="1459242" y="5245044"/>
                </a:cubicBezTo>
                <a:cubicBezTo>
                  <a:pt x="1421474" y="5260197"/>
                  <a:pt x="1374524" y="5244220"/>
                  <a:pt x="1349457" y="5280705"/>
                </a:cubicBezTo>
                <a:cubicBezTo>
                  <a:pt x="1273276" y="5302389"/>
                  <a:pt x="1121512" y="5336260"/>
                  <a:pt x="1009212" y="5361227"/>
                </a:cubicBezTo>
                <a:cubicBezTo>
                  <a:pt x="939016" y="5373529"/>
                  <a:pt x="866895" y="5370149"/>
                  <a:pt x="808572" y="5377024"/>
                </a:cubicBezTo>
                <a:cubicBezTo>
                  <a:pt x="802823" y="5374184"/>
                  <a:pt x="726016" y="5397963"/>
                  <a:pt x="719549" y="5396991"/>
                </a:cubicBezTo>
                <a:lnTo>
                  <a:pt x="698795" y="5397657"/>
                </a:lnTo>
                <a:cubicBezTo>
                  <a:pt x="689833" y="5401894"/>
                  <a:pt x="683492" y="5402495"/>
                  <a:pt x="678327" y="5401487"/>
                </a:cubicBezTo>
                <a:lnTo>
                  <a:pt x="672784" y="5399085"/>
                </a:lnTo>
                <a:lnTo>
                  <a:pt x="658406" y="5400696"/>
                </a:lnTo>
                <a:lnTo>
                  <a:pt x="629185" y="5401132"/>
                </a:lnTo>
                <a:lnTo>
                  <a:pt x="624558" y="5403782"/>
                </a:lnTo>
                <a:lnTo>
                  <a:pt x="581798" y="5408438"/>
                </a:lnTo>
                <a:cubicBezTo>
                  <a:pt x="581736" y="5408865"/>
                  <a:pt x="581671" y="5409294"/>
                  <a:pt x="581608" y="5409722"/>
                </a:cubicBezTo>
                <a:cubicBezTo>
                  <a:pt x="580204" y="5412704"/>
                  <a:pt x="577331" y="5415106"/>
                  <a:pt x="571299" y="5416358"/>
                </a:cubicBezTo>
                <a:cubicBezTo>
                  <a:pt x="551623" y="5426267"/>
                  <a:pt x="484499" y="5459654"/>
                  <a:pt x="463549" y="5469173"/>
                </a:cubicBezTo>
                <a:cubicBezTo>
                  <a:pt x="453136" y="5470720"/>
                  <a:pt x="449731" y="5472678"/>
                  <a:pt x="445606" y="5473465"/>
                </a:cubicBezTo>
                <a:lnTo>
                  <a:pt x="438799" y="5473893"/>
                </a:lnTo>
                <a:cubicBezTo>
                  <a:pt x="417222" y="5482183"/>
                  <a:pt x="343312" y="5513407"/>
                  <a:pt x="316138" y="5523213"/>
                </a:cubicBezTo>
                <a:cubicBezTo>
                  <a:pt x="298481" y="5517132"/>
                  <a:pt x="286556" y="5522972"/>
                  <a:pt x="275748" y="5532726"/>
                </a:cubicBezTo>
                <a:cubicBezTo>
                  <a:pt x="238274" y="5535784"/>
                  <a:pt x="207076" y="5552679"/>
                  <a:pt x="166496" y="5563424"/>
                </a:cubicBezTo>
                <a:lnTo>
                  <a:pt x="0" y="5629888"/>
                </a:lnTo>
                <a:close/>
              </a:path>
            </a:pathLst>
          </a:custGeom>
        </p:spPr>
      </p:pic>
      <p:sp>
        <p:nvSpPr>
          <p:cNvPr id="9" name="Up Arrow 8">
            <a:extLst>
              <a:ext uri="{FF2B5EF4-FFF2-40B4-BE49-F238E27FC236}">
                <a16:creationId xmlns:a16="http://schemas.microsoft.com/office/drawing/2014/main" id="{27126A20-BAA9-7449-603C-7C8EABAC603C}"/>
              </a:ext>
            </a:extLst>
          </p:cNvPr>
          <p:cNvSpPr/>
          <p:nvPr/>
        </p:nvSpPr>
        <p:spPr>
          <a:xfrm>
            <a:off x="4807533" y="1381991"/>
            <a:ext cx="484632" cy="978408"/>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E835E078-944A-FC70-1F0D-40780F6E133C}"/>
              </a:ext>
            </a:extLst>
          </p:cNvPr>
          <p:cNvSpPr txBox="1"/>
          <p:nvPr/>
        </p:nvSpPr>
        <p:spPr>
          <a:xfrm>
            <a:off x="3325274" y="2360399"/>
            <a:ext cx="6272038" cy="1077218"/>
          </a:xfrm>
          <a:prstGeom prst="rect">
            <a:avLst/>
          </a:prstGeom>
          <a:noFill/>
        </p:spPr>
        <p:txBody>
          <a:bodyPr wrap="none" rtlCol="0">
            <a:spAutoFit/>
          </a:bodyPr>
          <a:lstStyle/>
          <a:p>
            <a:r>
              <a:rPr lang="en-US" sz="3200" dirty="0">
                <a:ln w="0"/>
                <a:solidFill>
                  <a:schemeClr val="accent1">
                    <a:lumMod val="60000"/>
                    <a:lumOff val="40000"/>
                  </a:schemeClr>
                </a:solidFill>
                <a:effectLst>
                  <a:outerShdw blurRad="38100" dist="25400" dir="5400000" algn="ctr" rotWithShape="0">
                    <a:srgbClr val="6E747A">
                      <a:alpha val="43000"/>
                    </a:srgbClr>
                  </a:outerShdw>
                </a:effectLst>
              </a:rPr>
              <a:t>“$” means this user is standard user </a:t>
            </a:r>
          </a:p>
          <a:p>
            <a:r>
              <a:rPr lang="en-US" sz="3200" dirty="0">
                <a:ln w="0"/>
                <a:solidFill>
                  <a:schemeClr val="accent1">
                    <a:lumMod val="60000"/>
                    <a:lumOff val="40000"/>
                  </a:schemeClr>
                </a:solidFill>
                <a:effectLst>
                  <a:outerShdw blurRad="38100" dist="25400" dir="5400000" algn="ctr" rotWithShape="0">
                    <a:srgbClr val="6E747A">
                      <a:alpha val="43000"/>
                    </a:srgbClr>
                  </a:outerShdw>
                </a:effectLst>
              </a:rPr>
              <a:t>(i.e. not a system administrator)</a:t>
            </a:r>
            <a:endParaRPr lang="en-US" dirty="0">
              <a:solidFill>
                <a:schemeClr val="accent1">
                  <a:lumMod val="60000"/>
                  <a:lumOff val="40000"/>
                </a:schemeClr>
              </a:solidFill>
            </a:endParaRPr>
          </a:p>
        </p:txBody>
      </p:sp>
    </p:spTree>
    <p:extLst>
      <p:ext uri="{BB962C8B-B14F-4D97-AF65-F5344CB8AC3E}">
        <p14:creationId xmlns:p14="http://schemas.microsoft.com/office/powerpoint/2010/main" val="1130540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714030-5AD6-09CA-EACA-F446D6F92F80}"/>
              </a:ext>
            </a:extLst>
          </p:cNvPr>
          <p:cNvSpPr>
            <a:spLocks noGrp="1"/>
          </p:cNvSpPr>
          <p:nvPr>
            <p:ph type="title"/>
          </p:nvPr>
        </p:nvSpPr>
        <p:spPr>
          <a:xfrm>
            <a:off x="640080" y="5576887"/>
            <a:ext cx="10911840" cy="640081"/>
          </a:xfrm>
        </p:spPr>
        <p:txBody>
          <a:bodyPr vert="horz" lIns="91440" tIns="45720" rIns="91440" bIns="45720" rtlCol="0" anchor="ctr">
            <a:normAutofit/>
          </a:bodyPr>
          <a:lstStyle/>
          <a:p>
            <a:pPr algn="ctr"/>
            <a:r>
              <a:rPr lang="en-US" sz="3200" dirty="0"/>
              <a:t>Example Filesystem Tree</a:t>
            </a:r>
          </a:p>
        </p:txBody>
      </p:sp>
      <p:pic>
        <p:nvPicPr>
          <p:cNvPr id="10242" name="Picture 2" descr="Linux Directory Structure and File System Hierarchy | Linux Training Academy">
            <a:extLst>
              <a:ext uri="{FF2B5EF4-FFF2-40B4-BE49-F238E27FC236}">
                <a16:creationId xmlns:a16="http://schemas.microsoft.com/office/drawing/2014/main" id="{9F16F0F1-EFDF-11F7-DA64-26819296D44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8406" r="1" b="2793"/>
          <a:stretch/>
        </p:blipFill>
        <p:spPr bwMode="auto">
          <a:xfrm>
            <a:off x="640080" y="640080"/>
            <a:ext cx="10911840" cy="4836795"/>
          </a:xfrm>
          <a:prstGeom prst="rect">
            <a:avLst/>
          </a:prstGeom>
          <a:noFill/>
          <a:ln w="19050">
            <a:solidFill>
              <a:schemeClr val="tx1"/>
            </a:solidFill>
            <a:miter lim="800000"/>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673226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744FA32-1E19-E403-51C0-55FE1FD47B50}"/>
              </a:ext>
            </a:extLst>
          </p:cNvPr>
          <p:cNvPicPr>
            <a:picLocks noChangeAspect="1"/>
          </p:cNvPicPr>
          <p:nvPr/>
        </p:nvPicPr>
        <p:blipFill rotWithShape="1">
          <a:blip r:embed="rId3">
            <a:alphaModFix/>
          </a:blip>
          <a:srcRect b="17883"/>
          <a:stretch/>
        </p:blipFill>
        <p:spPr>
          <a:xfrm>
            <a:off x="20" y="10"/>
            <a:ext cx="12191980" cy="6857990"/>
          </a:xfrm>
          <a:prstGeom prst="rect">
            <a:avLst/>
          </a:prstGeom>
        </p:spPr>
      </p:pic>
      <p:sp>
        <p:nvSpPr>
          <p:cNvPr id="7" name="Rectangle 9">
            <a:extLst>
              <a:ext uri="{FF2B5EF4-FFF2-40B4-BE49-F238E27FC236}">
                <a16:creationId xmlns:a16="http://schemas.microsoft.com/office/drawing/2014/main" id="{D38A241E-0395-41E5-8607-BAA2799A43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1" y="4892040"/>
            <a:ext cx="12191999" cy="1965960"/>
          </a:xfrm>
          <a:prstGeom prst="rect">
            <a:avLst/>
          </a:prstGeom>
          <a:solidFill>
            <a:schemeClr val="bg1">
              <a:alpha val="72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53C5C71A-11BD-229D-E194-9139E980DF84}"/>
              </a:ext>
            </a:extLst>
          </p:cNvPr>
          <p:cNvSpPr>
            <a:spLocks noGrp="1"/>
          </p:cNvSpPr>
          <p:nvPr>
            <p:ph type="title"/>
          </p:nvPr>
        </p:nvSpPr>
        <p:spPr>
          <a:xfrm>
            <a:off x="969263" y="5154168"/>
            <a:ext cx="8548809" cy="1261872"/>
          </a:xfrm>
        </p:spPr>
        <p:txBody>
          <a:bodyPr vert="horz" lIns="91440" tIns="45720" rIns="91440" bIns="45720" rtlCol="0" anchor="ctr">
            <a:normAutofit/>
          </a:bodyPr>
          <a:lstStyle/>
          <a:p>
            <a:r>
              <a:rPr lang="en-US" sz="4000" dirty="0">
                <a:solidFill>
                  <a:schemeClr val="tx1">
                    <a:lumMod val="85000"/>
                    <a:lumOff val="15000"/>
                  </a:schemeClr>
                </a:solidFill>
              </a:rPr>
              <a:t>Figuring out where you are in the filesystem…</a:t>
            </a:r>
            <a:endParaRPr lang="en-US" sz="4100" dirty="0">
              <a:solidFill>
                <a:schemeClr val="tx1">
                  <a:lumMod val="85000"/>
                  <a:lumOff val="15000"/>
                </a:schemeClr>
              </a:solidFill>
            </a:endParaRPr>
          </a:p>
        </p:txBody>
      </p:sp>
      <p:cxnSp>
        <p:nvCxnSpPr>
          <p:cNvPr id="12" name="Straight Connector 11">
            <a:extLst>
              <a:ext uri="{FF2B5EF4-FFF2-40B4-BE49-F238E27FC236}">
                <a16:creationId xmlns:a16="http://schemas.microsoft.com/office/drawing/2014/main" id="{CE352288-84AD-4CA8-BCD5-76C29D34E1D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138160" y="5325066"/>
            <a:ext cx="0" cy="9144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5656831"/>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7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3B54390-E4ED-6291-9757-06A97A619AF4}"/>
              </a:ext>
            </a:extLst>
          </p:cNvPr>
          <p:cNvPicPr>
            <a:picLocks noChangeAspect="1"/>
          </p:cNvPicPr>
          <p:nvPr/>
        </p:nvPicPr>
        <p:blipFill rotWithShape="1">
          <a:blip r:embed="rId3">
            <a:alphaModFix/>
          </a:blip>
          <a:srcRect b="17883"/>
          <a:stretch/>
        </p:blipFill>
        <p:spPr>
          <a:xfrm>
            <a:off x="20" y="10"/>
            <a:ext cx="12191980" cy="6857990"/>
          </a:xfrm>
          <a:prstGeom prst="rect">
            <a:avLst/>
          </a:prstGeom>
        </p:spPr>
      </p:pic>
      <p:sp>
        <p:nvSpPr>
          <p:cNvPr id="9" name="Rectangle 8">
            <a:extLst>
              <a:ext uri="{FF2B5EF4-FFF2-40B4-BE49-F238E27FC236}">
                <a16:creationId xmlns:a16="http://schemas.microsoft.com/office/drawing/2014/main" id="{D38A241E-0395-41E5-8607-BAA2799A43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1" y="4892040"/>
            <a:ext cx="12191999" cy="1965960"/>
          </a:xfrm>
          <a:prstGeom prst="rect">
            <a:avLst/>
          </a:prstGeom>
          <a:solidFill>
            <a:schemeClr val="bg1">
              <a:alpha val="72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1" name="Straight Connector 10">
            <a:extLst>
              <a:ext uri="{FF2B5EF4-FFF2-40B4-BE49-F238E27FC236}">
                <a16:creationId xmlns:a16="http://schemas.microsoft.com/office/drawing/2014/main" id="{CE352288-84AD-4CA8-BCD5-76C29D34E1D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138160" y="5325066"/>
            <a:ext cx="0" cy="9144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Title 3">
            <a:extLst>
              <a:ext uri="{FF2B5EF4-FFF2-40B4-BE49-F238E27FC236}">
                <a16:creationId xmlns:a16="http://schemas.microsoft.com/office/drawing/2014/main" id="{78610392-DAB5-108E-5CBC-5EA6AFCEDDBB}"/>
              </a:ext>
            </a:extLst>
          </p:cNvPr>
          <p:cNvSpPr txBox="1">
            <a:spLocks/>
          </p:cNvSpPr>
          <p:nvPr/>
        </p:nvSpPr>
        <p:spPr>
          <a:xfrm>
            <a:off x="969263" y="5154168"/>
            <a:ext cx="8548809" cy="126187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a:solidFill>
                  <a:schemeClr val="tx1">
                    <a:lumMod val="85000"/>
                    <a:lumOff val="15000"/>
                  </a:schemeClr>
                </a:solidFill>
              </a:rPr>
              <a:t>Figuring out where you are in the filesystem…</a:t>
            </a:r>
            <a:endParaRPr lang="en-US" sz="4100" dirty="0">
              <a:solidFill>
                <a:schemeClr val="tx1">
                  <a:lumMod val="85000"/>
                  <a:lumOff val="15000"/>
                </a:schemeClr>
              </a:solidFill>
            </a:endParaRPr>
          </a:p>
        </p:txBody>
      </p:sp>
    </p:spTree>
    <p:extLst>
      <p:ext uri="{BB962C8B-B14F-4D97-AF65-F5344CB8AC3E}">
        <p14:creationId xmlns:p14="http://schemas.microsoft.com/office/powerpoint/2010/main" val="162549543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12"/>
                                        </p:tgtEl>
                                        <p:attrNameLst>
                                          <p:attrName>style.visibility</p:attrName>
                                        </p:attrNameLst>
                                      </p:cBhvr>
                                      <p:to>
                                        <p:strVal val="visible"/>
                                      </p:to>
                                    </p:set>
                                    <p:animEffect transition="in" filter="fade">
                                      <p:cBhvr>
                                        <p:cTn id="7" dur="7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38A241E-0395-41E5-8607-BAA2799A43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1" y="4892040"/>
            <a:ext cx="12191999" cy="1965960"/>
          </a:xfrm>
          <a:prstGeom prst="rect">
            <a:avLst/>
          </a:prstGeom>
          <a:solidFill>
            <a:schemeClr val="bg1">
              <a:alpha val="72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Title 3">
            <a:extLst>
              <a:ext uri="{FF2B5EF4-FFF2-40B4-BE49-F238E27FC236}">
                <a16:creationId xmlns:a16="http://schemas.microsoft.com/office/drawing/2014/main" id="{78610392-DAB5-108E-5CBC-5EA6AFCEDDBB}"/>
              </a:ext>
            </a:extLst>
          </p:cNvPr>
          <p:cNvSpPr txBox="1">
            <a:spLocks/>
          </p:cNvSpPr>
          <p:nvPr/>
        </p:nvSpPr>
        <p:spPr>
          <a:xfrm>
            <a:off x="969264" y="5154168"/>
            <a:ext cx="6973204" cy="126187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4100">
                <a:solidFill>
                  <a:schemeClr val="tx1">
                    <a:lumMod val="85000"/>
                    <a:lumOff val="15000"/>
                  </a:schemeClr>
                </a:solidFill>
              </a:rPr>
              <a:t>Figuring out where you are in the filesystem…</a:t>
            </a:r>
          </a:p>
        </p:txBody>
      </p:sp>
      <p:cxnSp>
        <p:nvCxnSpPr>
          <p:cNvPr id="19" name="Straight Connector 18">
            <a:extLst>
              <a:ext uri="{FF2B5EF4-FFF2-40B4-BE49-F238E27FC236}">
                <a16:creationId xmlns:a16="http://schemas.microsoft.com/office/drawing/2014/main" id="{CE352288-84AD-4CA8-BCD5-76C29D34E1D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138160" y="5325066"/>
            <a:ext cx="0" cy="9144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E238A5BF-B329-DCAE-D789-1281DC3CFA78}"/>
              </a:ext>
            </a:extLst>
          </p:cNvPr>
          <p:cNvPicPr>
            <a:picLocks noChangeAspect="1"/>
          </p:cNvPicPr>
          <p:nvPr/>
        </p:nvPicPr>
        <p:blipFill rotWithShape="1">
          <a:blip r:embed="rId3"/>
          <a:srcRect b="28450"/>
          <a:stretch/>
        </p:blipFill>
        <p:spPr>
          <a:xfrm>
            <a:off x="0" y="-222217"/>
            <a:ext cx="12282616" cy="5263774"/>
          </a:xfrm>
          <a:prstGeom prst="rect">
            <a:avLst/>
          </a:prstGeom>
        </p:spPr>
      </p:pic>
    </p:spTree>
    <p:extLst>
      <p:ext uri="{BB962C8B-B14F-4D97-AF65-F5344CB8AC3E}">
        <p14:creationId xmlns:p14="http://schemas.microsoft.com/office/powerpoint/2010/main" val="105491718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12"/>
                                        </p:tgtEl>
                                        <p:attrNameLst>
                                          <p:attrName>style.visibility</p:attrName>
                                        </p:attrNameLst>
                                      </p:cBhvr>
                                      <p:to>
                                        <p:strVal val="visible"/>
                                      </p:to>
                                    </p:set>
                                    <p:animEffect transition="in" filter="fade">
                                      <p:cBhvr>
                                        <p:cTn id="7" dur="7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2" name="Title 3">
            <a:extLst>
              <a:ext uri="{FF2B5EF4-FFF2-40B4-BE49-F238E27FC236}">
                <a16:creationId xmlns:a16="http://schemas.microsoft.com/office/drawing/2014/main" id="{78610392-DAB5-108E-5CBC-5EA6AFCEDDBB}"/>
              </a:ext>
            </a:extLst>
          </p:cNvPr>
          <p:cNvSpPr txBox="1">
            <a:spLocks/>
          </p:cNvSpPr>
          <p:nvPr/>
        </p:nvSpPr>
        <p:spPr>
          <a:xfrm>
            <a:off x="969264" y="5154168"/>
            <a:ext cx="6973204" cy="126187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4100" dirty="0">
                <a:solidFill>
                  <a:schemeClr val="bg1"/>
                </a:solidFill>
              </a:rPr>
              <a:t>Figuring out where you are in the filesystem…</a:t>
            </a:r>
          </a:p>
        </p:txBody>
      </p:sp>
      <p:pic>
        <p:nvPicPr>
          <p:cNvPr id="2" name="Picture 1">
            <a:extLst>
              <a:ext uri="{FF2B5EF4-FFF2-40B4-BE49-F238E27FC236}">
                <a16:creationId xmlns:a16="http://schemas.microsoft.com/office/drawing/2014/main" id="{E238A5BF-B329-DCAE-D789-1281DC3CFA78}"/>
              </a:ext>
            </a:extLst>
          </p:cNvPr>
          <p:cNvPicPr>
            <a:picLocks noChangeAspect="1"/>
          </p:cNvPicPr>
          <p:nvPr/>
        </p:nvPicPr>
        <p:blipFill rotWithShape="1">
          <a:blip r:embed="rId3"/>
          <a:srcRect b="28450"/>
          <a:stretch/>
        </p:blipFill>
        <p:spPr>
          <a:xfrm>
            <a:off x="0" y="-222217"/>
            <a:ext cx="12282616" cy="5263774"/>
          </a:xfrm>
          <a:prstGeom prst="rect">
            <a:avLst/>
          </a:prstGeom>
        </p:spPr>
      </p:pic>
    </p:spTree>
    <p:extLst>
      <p:ext uri="{BB962C8B-B14F-4D97-AF65-F5344CB8AC3E}">
        <p14:creationId xmlns:p14="http://schemas.microsoft.com/office/powerpoint/2010/main" val="1233680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12"/>
                                        </p:tgtEl>
                                        <p:attrNameLst>
                                          <p:attrName>style.visibility</p:attrName>
                                        </p:attrNameLst>
                                      </p:cBhvr>
                                      <p:to>
                                        <p:strVal val="visible"/>
                                      </p:to>
                                    </p:set>
                                    <p:animEffect transition="in" filter="fade">
                                      <p:cBhvr>
                                        <p:cTn id="7" dur="7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2" name="Title 3">
            <a:extLst>
              <a:ext uri="{FF2B5EF4-FFF2-40B4-BE49-F238E27FC236}">
                <a16:creationId xmlns:a16="http://schemas.microsoft.com/office/drawing/2014/main" id="{78610392-DAB5-108E-5CBC-5EA6AFCEDDBB}"/>
              </a:ext>
            </a:extLst>
          </p:cNvPr>
          <p:cNvSpPr txBox="1">
            <a:spLocks/>
          </p:cNvSpPr>
          <p:nvPr/>
        </p:nvSpPr>
        <p:spPr>
          <a:xfrm>
            <a:off x="969264" y="5154168"/>
            <a:ext cx="6973204" cy="126187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4100" dirty="0">
                <a:solidFill>
                  <a:schemeClr val="bg1"/>
                </a:solidFill>
              </a:rPr>
              <a:t>Figuring out where you are in the filesystem…</a:t>
            </a:r>
          </a:p>
        </p:txBody>
      </p:sp>
      <p:pic>
        <p:nvPicPr>
          <p:cNvPr id="2" name="Picture 1">
            <a:extLst>
              <a:ext uri="{FF2B5EF4-FFF2-40B4-BE49-F238E27FC236}">
                <a16:creationId xmlns:a16="http://schemas.microsoft.com/office/drawing/2014/main" id="{E238A5BF-B329-DCAE-D789-1281DC3CFA78}"/>
              </a:ext>
            </a:extLst>
          </p:cNvPr>
          <p:cNvPicPr>
            <a:picLocks noChangeAspect="1"/>
          </p:cNvPicPr>
          <p:nvPr/>
        </p:nvPicPr>
        <p:blipFill rotWithShape="1">
          <a:blip r:embed="rId3"/>
          <a:srcRect b="28450"/>
          <a:stretch/>
        </p:blipFill>
        <p:spPr>
          <a:xfrm>
            <a:off x="0" y="-222217"/>
            <a:ext cx="12282616" cy="5263774"/>
          </a:xfrm>
          <a:prstGeom prst="rect">
            <a:avLst/>
          </a:prstGeom>
        </p:spPr>
      </p:pic>
      <p:sp>
        <p:nvSpPr>
          <p:cNvPr id="3" name="Left Arrow 2">
            <a:extLst>
              <a:ext uri="{FF2B5EF4-FFF2-40B4-BE49-F238E27FC236}">
                <a16:creationId xmlns:a16="http://schemas.microsoft.com/office/drawing/2014/main" id="{C5CB035E-6763-2C2F-02ED-FEC54474F07A}"/>
              </a:ext>
            </a:extLst>
          </p:cNvPr>
          <p:cNvSpPr/>
          <p:nvPr/>
        </p:nvSpPr>
        <p:spPr>
          <a:xfrm>
            <a:off x="969264" y="1519881"/>
            <a:ext cx="2886044" cy="48463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8729B4E-3F58-C0ED-0174-A91C815DB3F4}"/>
              </a:ext>
            </a:extLst>
          </p:cNvPr>
          <p:cNvSpPr txBox="1"/>
          <p:nvPr/>
        </p:nvSpPr>
        <p:spPr>
          <a:xfrm>
            <a:off x="4003589" y="1377476"/>
            <a:ext cx="8061374" cy="769441"/>
          </a:xfrm>
          <a:prstGeom prst="rect">
            <a:avLst/>
          </a:prstGeom>
          <a:noFill/>
        </p:spPr>
        <p:txBody>
          <a:bodyPr wrap="none" rtlCol="0">
            <a:spAutoFit/>
          </a:bodyPr>
          <a:lstStyle/>
          <a:p>
            <a:r>
              <a:rPr lang="en-US" sz="4400" dirty="0">
                <a:solidFill>
                  <a:schemeClr val="accent1"/>
                </a:solidFill>
              </a:rPr>
              <a:t>This . means the current directory </a:t>
            </a:r>
          </a:p>
        </p:txBody>
      </p:sp>
    </p:spTree>
    <p:extLst>
      <p:ext uri="{BB962C8B-B14F-4D97-AF65-F5344CB8AC3E}">
        <p14:creationId xmlns:p14="http://schemas.microsoft.com/office/powerpoint/2010/main" val="4024171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12"/>
                                        </p:tgtEl>
                                        <p:attrNameLst>
                                          <p:attrName>style.visibility</p:attrName>
                                        </p:attrNameLst>
                                      </p:cBhvr>
                                      <p:to>
                                        <p:strVal val="visible"/>
                                      </p:to>
                                    </p:set>
                                    <p:animEffect transition="in" filter="fade">
                                      <p:cBhvr>
                                        <p:cTn id="7" dur="7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FA5B8C-2BFA-17AB-331F-CA12A040B54B}"/>
              </a:ext>
            </a:extLst>
          </p:cNvPr>
          <p:cNvSpPr>
            <a:spLocks noGrp="1"/>
          </p:cNvSpPr>
          <p:nvPr>
            <p:ph type="title"/>
          </p:nvPr>
        </p:nvSpPr>
        <p:spPr/>
        <p:txBody>
          <a:bodyPr/>
          <a:lstStyle/>
          <a:p>
            <a:r>
              <a:rPr lang="en-US" dirty="0"/>
              <a:t>“Absolute” paths vs “relative” paths</a:t>
            </a:r>
          </a:p>
        </p:txBody>
      </p:sp>
      <p:sp>
        <p:nvSpPr>
          <p:cNvPr id="3" name="Content Placeholder 2">
            <a:extLst>
              <a:ext uri="{FF2B5EF4-FFF2-40B4-BE49-F238E27FC236}">
                <a16:creationId xmlns:a16="http://schemas.microsoft.com/office/drawing/2014/main" id="{394D88A9-9B1E-EA32-461E-F80FE137C1A3}"/>
              </a:ext>
            </a:extLst>
          </p:cNvPr>
          <p:cNvSpPr>
            <a:spLocks noGrp="1"/>
          </p:cNvSpPr>
          <p:nvPr>
            <p:ph idx="1"/>
          </p:nvPr>
        </p:nvSpPr>
        <p:spPr/>
        <p:txBody>
          <a:bodyPr/>
          <a:lstStyle/>
          <a:p>
            <a:r>
              <a:rPr lang="en-US" dirty="0"/>
              <a:t>A path is a list of directories and/or files. It is a path through the directory tree that tells one how to get somewhere in the filesystem.</a:t>
            </a:r>
          </a:p>
          <a:p>
            <a:endParaRPr lang="en-US" dirty="0"/>
          </a:p>
          <a:p>
            <a:r>
              <a:rPr lang="en-US" dirty="0"/>
              <a:t>An absolute path tells one how to get to the destination from starting from the root of the filesystem. </a:t>
            </a:r>
            <a:r>
              <a:rPr lang="en-US" dirty="0" err="1"/>
              <a:t>E.g</a:t>
            </a:r>
            <a:r>
              <a:rPr lang="en-US" dirty="0"/>
              <a:t> “/users/vanilla/</a:t>
            </a:r>
            <a:r>
              <a:rPr lang="en-US" dirty="0" err="1"/>
              <a:t>mystuff</a:t>
            </a:r>
            <a:r>
              <a:rPr lang="en-US" dirty="0"/>
              <a:t>/”</a:t>
            </a:r>
          </a:p>
          <a:p>
            <a:endParaRPr lang="en-US" dirty="0"/>
          </a:p>
          <a:p>
            <a:r>
              <a:rPr lang="en-US" dirty="0"/>
              <a:t>A relative path specifies how to get there *starting from the current working directory*. </a:t>
            </a:r>
            <a:r>
              <a:rPr lang="en-US" dirty="0" err="1"/>
              <a:t>E.g</a:t>
            </a:r>
            <a:r>
              <a:rPr lang="en-US" dirty="0"/>
              <a:t> vanilla/</a:t>
            </a:r>
            <a:r>
              <a:rPr lang="en-US" dirty="0" err="1"/>
              <a:t>mystuff</a:t>
            </a:r>
            <a:r>
              <a:rPr lang="en-US" dirty="0"/>
              <a:t>/</a:t>
            </a:r>
          </a:p>
        </p:txBody>
      </p:sp>
    </p:spTree>
    <p:extLst>
      <p:ext uri="{BB962C8B-B14F-4D97-AF65-F5344CB8AC3E}">
        <p14:creationId xmlns:p14="http://schemas.microsoft.com/office/powerpoint/2010/main" val="13404984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2" name="Title 3">
            <a:extLst>
              <a:ext uri="{FF2B5EF4-FFF2-40B4-BE49-F238E27FC236}">
                <a16:creationId xmlns:a16="http://schemas.microsoft.com/office/drawing/2014/main" id="{78610392-DAB5-108E-5CBC-5EA6AFCEDDBB}"/>
              </a:ext>
            </a:extLst>
          </p:cNvPr>
          <p:cNvSpPr txBox="1">
            <a:spLocks/>
          </p:cNvSpPr>
          <p:nvPr/>
        </p:nvSpPr>
        <p:spPr>
          <a:xfrm>
            <a:off x="969264" y="5154168"/>
            <a:ext cx="6973204" cy="126187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4100" dirty="0">
                <a:solidFill>
                  <a:schemeClr val="bg1"/>
                </a:solidFill>
              </a:rPr>
              <a:t>Figuring out where you going…</a:t>
            </a:r>
          </a:p>
        </p:txBody>
      </p:sp>
      <p:pic>
        <p:nvPicPr>
          <p:cNvPr id="3" name="Picture 2">
            <a:extLst>
              <a:ext uri="{FF2B5EF4-FFF2-40B4-BE49-F238E27FC236}">
                <a16:creationId xmlns:a16="http://schemas.microsoft.com/office/drawing/2014/main" id="{815C9000-8AF2-D933-3E4C-4841623E1D1E}"/>
              </a:ext>
            </a:extLst>
          </p:cNvPr>
          <p:cNvPicPr>
            <a:picLocks noChangeAspect="1"/>
          </p:cNvPicPr>
          <p:nvPr/>
        </p:nvPicPr>
        <p:blipFill rotWithShape="1">
          <a:blip r:embed="rId3"/>
          <a:srcRect b="31171"/>
          <a:stretch/>
        </p:blipFill>
        <p:spPr>
          <a:xfrm>
            <a:off x="371008" y="0"/>
            <a:ext cx="11449983" cy="4720281"/>
          </a:xfrm>
          <a:prstGeom prst="rect">
            <a:avLst/>
          </a:prstGeom>
        </p:spPr>
      </p:pic>
    </p:spTree>
    <p:extLst>
      <p:ext uri="{BB962C8B-B14F-4D97-AF65-F5344CB8AC3E}">
        <p14:creationId xmlns:p14="http://schemas.microsoft.com/office/powerpoint/2010/main" val="1762295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12"/>
                                        </p:tgtEl>
                                        <p:attrNameLst>
                                          <p:attrName>style.visibility</p:attrName>
                                        </p:attrNameLst>
                                      </p:cBhvr>
                                      <p:to>
                                        <p:strVal val="visible"/>
                                      </p:to>
                                    </p:set>
                                    <p:animEffect transition="in" filter="fade">
                                      <p:cBhvr>
                                        <p:cTn id="7" dur="7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2" name="Title 3">
            <a:extLst>
              <a:ext uri="{FF2B5EF4-FFF2-40B4-BE49-F238E27FC236}">
                <a16:creationId xmlns:a16="http://schemas.microsoft.com/office/drawing/2014/main" id="{78610392-DAB5-108E-5CBC-5EA6AFCEDDBB}"/>
              </a:ext>
            </a:extLst>
          </p:cNvPr>
          <p:cNvSpPr txBox="1">
            <a:spLocks/>
          </p:cNvSpPr>
          <p:nvPr/>
        </p:nvSpPr>
        <p:spPr>
          <a:xfrm>
            <a:off x="969264" y="5154168"/>
            <a:ext cx="6973204" cy="126187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4100" dirty="0">
                <a:solidFill>
                  <a:schemeClr val="bg1"/>
                </a:solidFill>
              </a:rPr>
              <a:t>Figuring out where you going…</a:t>
            </a:r>
          </a:p>
        </p:txBody>
      </p:sp>
      <p:pic>
        <p:nvPicPr>
          <p:cNvPr id="2" name="Picture 1">
            <a:extLst>
              <a:ext uri="{FF2B5EF4-FFF2-40B4-BE49-F238E27FC236}">
                <a16:creationId xmlns:a16="http://schemas.microsoft.com/office/drawing/2014/main" id="{930F6740-21D5-1715-0ACC-A870E29ACE17}"/>
              </a:ext>
            </a:extLst>
          </p:cNvPr>
          <p:cNvPicPr>
            <a:picLocks noChangeAspect="1"/>
          </p:cNvPicPr>
          <p:nvPr/>
        </p:nvPicPr>
        <p:blipFill rotWithShape="1">
          <a:blip r:embed="rId3"/>
          <a:srcRect b="26126"/>
          <a:stretch/>
        </p:blipFill>
        <p:spPr>
          <a:xfrm>
            <a:off x="371008" y="0"/>
            <a:ext cx="11449983" cy="5066270"/>
          </a:xfrm>
          <a:prstGeom prst="rect">
            <a:avLst/>
          </a:prstGeom>
        </p:spPr>
      </p:pic>
    </p:spTree>
    <p:extLst>
      <p:ext uri="{BB962C8B-B14F-4D97-AF65-F5344CB8AC3E}">
        <p14:creationId xmlns:p14="http://schemas.microsoft.com/office/powerpoint/2010/main" val="372934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12"/>
                                        </p:tgtEl>
                                        <p:attrNameLst>
                                          <p:attrName>style.visibility</p:attrName>
                                        </p:attrNameLst>
                                      </p:cBhvr>
                                      <p:to>
                                        <p:strVal val="visible"/>
                                      </p:to>
                                    </p:set>
                                    <p:animEffect transition="in" filter="fade">
                                      <p:cBhvr>
                                        <p:cTn id="7" dur="7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638088-F4C9-6A64-FE12-03D7E1EBC9F9}"/>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BD5471A0-1292-CD35-F9AA-B5614BF9BD05}"/>
              </a:ext>
            </a:extLst>
          </p:cNvPr>
          <p:cNvSpPr>
            <a:spLocks noGrp="1"/>
          </p:cNvSpPr>
          <p:nvPr>
            <p:ph idx="1"/>
          </p:nvPr>
        </p:nvSpPr>
        <p:spPr/>
        <p:txBody>
          <a:bodyPr>
            <a:normAutofit/>
          </a:bodyPr>
          <a:lstStyle/>
          <a:p>
            <a:r>
              <a:rPr lang="en-US" dirty="0"/>
              <a:t>High Performance Computing Overview</a:t>
            </a:r>
          </a:p>
          <a:p>
            <a:r>
              <a:rPr lang="en-US" dirty="0"/>
              <a:t>Logging in</a:t>
            </a:r>
          </a:p>
          <a:p>
            <a:r>
              <a:rPr lang="en-US" dirty="0"/>
              <a:t>The BASH Shell and Scripts</a:t>
            </a:r>
          </a:p>
          <a:p>
            <a:r>
              <a:rPr lang="en-US" dirty="0"/>
              <a:t>The </a:t>
            </a:r>
            <a:r>
              <a:rPr lang="en-US" dirty="0" err="1"/>
              <a:t>Slurm</a:t>
            </a:r>
            <a:r>
              <a:rPr lang="en-US" dirty="0"/>
              <a:t> Job Scheduler</a:t>
            </a:r>
          </a:p>
          <a:p>
            <a:r>
              <a:rPr lang="en-US" dirty="0"/>
              <a:t>Storage at CARC</a:t>
            </a:r>
          </a:p>
          <a:p>
            <a:r>
              <a:rPr lang="en-US" dirty="0"/>
              <a:t>Transferring data to and from CARC</a:t>
            </a:r>
          </a:p>
          <a:p>
            <a:r>
              <a:rPr lang="en-US" dirty="0"/>
              <a:t>Accessing software and the module system</a:t>
            </a:r>
          </a:p>
          <a:p>
            <a:r>
              <a:rPr lang="en-US" dirty="0"/>
              <a:t>Parallelization</a:t>
            </a:r>
          </a:p>
          <a:p>
            <a:endParaRPr lang="en-US" dirty="0"/>
          </a:p>
          <a:p>
            <a:endParaRPr lang="en-US" dirty="0"/>
          </a:p>
        </p:txBody>
      </p:sp>
    </p:spTree>
    <p:extLst>
      <p:ext uri="{BB962C8B-B14F-4D97-AF65-F5344CB8AC3E}">
        <p14:creationId xmlns:p14="http://schemas.microsoft.com/office/powerpoint/2010/main" val="105756273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2" name="Title 3">
            <a:extLst>
              <a:ext uri="{FF2B5EF4-FFF2-40B4-BE49-F238E27FC236}">
                <a16:creationId xmlns:a16="http://schemas.microsoft.com/office/drawing/2014/main" id="{78610392-DAB5-108E-5CBC-5EA6AFCEDDBB}"/>
              </a:ext>
            </a:extLst>
          </p:cNvPr>
          <p:cNvSpPr txBox="1">
            <a:spLocks/>
          </p:cNvSpPr>
          <p:nvPr/>
        </p:nvSpPr>
        <p:spPr>
          <a:xfrm>
            <a:off x="969264" y="5154168"/>
            <a:ext cx="6973204" cy="126187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4100" dirty="0">
                <a:solidFill>
                  <a:schemeClr val="bg1"/>
                </a:solidFill>
              </a:rPr>
              <a:t>Figuring out where you going…</a:t>
            </a:r>
          </a:p>
        </p:txBody>
      </p:sp>
      <p:sp>
        <p:nvSpPr>
          <p:cNvPr id="5" name="TextBox 4">
            <a:extLst>
              <a:ext uri="{FF2B5EF4-FFF2-40B4-BE49-F238E27FC236}">
                <a16:creationId xmlns:a16="http://schemas.microsoft.com/office/drawing/2014/main" id="{F421452E-C012-1798-89C2-D5A5F42C4471}"/>
              </a:ext>
            </a:extLst>
          </p:cNvPr>
          <p:cNvSpPr txBox="1"/>
          <p:nvPr/>
        </p:nvSpPr>
        <p:spPr>
          <a:xfrm>
            <a:off x="494270" y="593124"/>
            <a:ext cx="10614454" cy="3416320"/>
          </a:xfrm>
          <a:prstGeom prst="rect">
            <a:avLst/>
          </a:prstGeom>
          <a:noFill/>
        </p:spPr>
        <p:txBody>
          <a:bodyPr wrap="square">
            <a:spAutoFit/>
          </a:bodyPr>
          <a:lstStyle/>
          <a:p>
            <a:r>
              <a:rPr lang="en-US" sz="3600" dirty="0">
                <a:solidFill>
                  <a:srgbClr val="2FFF12"/>
                </a:solidFill>
                <a:effectLst/>
                <a:latin typeface="Andale Mono" panose="020B0509000000000004" pitchFamily="49" charset="0"/>
              </a:rPr>
              <a:t>[</a:t>
            </a:r>
            <a:r>
              <a:rPr lang="en-US" sz="3600" dirty="0" err="1">
                <a:solidFill>
                  <a:srgbClr val="2FFF12"/>
                </a:solidFill>
                <a:effectLst/>
                <a:latin typeface="Andale Mono" panose="020B0509000000000004" pitchFamily="49" charset="0"/>
              </a:rPr>
              <a:t>vanilla@wheeler</a:t>
            </a:r>
            <a:r>
              <a:rPr lang="en-US" sz="3600" dirty="0">
                <a:solidFill>
                  <a:srgbClr val="2FFF12"/>
                </a:solidFill>
                <a:effectLst/>
                <a:latin typeface="Andale Mono" panose="020B0509000000000004" pitchFamily="49" charset="0"/>
              </a:rPr>
              <a:t> ~]$ </a:t>
            </a:r>
            <a:r>
              <a:rPr lang="en-US" sz="3600" dirty="0">
                <a:solidFill>
                  <a:schemeClr val="accent1">
                    <a:lumMod val="20000"/>
                    <a:lumOff val="80000"/>
                  </a:schemeClr>
                </a:solidFill>
                <a:effectLst/>
                <a:latin typeface="Andale Mono" panose="020B0509000000000004" pitchFamily="49" charset="0"/>
              </a:rPr>
              <a:t>ls ./</a:t>
            </a:r>
            <a:r>
              <a:rPr lang="en-US" sz="3600" dirty="0" err="1">
                <a:solidFill>
                  <a:schemeClr val="accent1">
                    <a:lumMod val="20000"/>
                    <a:lumOff val="80000"/>
                  </a:schemeClr>
                </a:solidFill>
                <a:effectLst/>
                <a:latin typeface="Andale Mono" panose="020B0509000000000004" pitchFamily="49" charset="0"/>
              </a:rPr>
              <a:t>mystuff</a:t>
            </a:r>
            <a:r>
              <a:rPr lang="en-US" sz="3600" dirty="0">
                <a:solidFill>
                  <a:schemeClr val="accent1">
                    <a:lumMod val="20000"/>
                    <a:lumOff val="80000"/>
                  </a:schemeClr>
                </a:solidFill>
                <a:effectLst/>
                <a:latin typeface="Andale Mono" panose="020B0509000000000004" pitchFamily="49" charset="0"/>
              </a:rPr>
              <a:t>/</a:t>
            </a:r>
          </a:p>
          <a:p>
            <a:r>
              <a:rPr lang="en-US" sz="3600" dirty="0">
                <a:solidFill>
                  <a:srgbClr val="2FFF12"/>
                </a:solidFill>
                <a:effectLst/>
                <a:latin typeface="Andale Mono" panose="020B0509000000000004" pitchFamily="49" charset="0"/>
              </a:rPr>
              <a:t>myfile1  myfile2</a:t>
            </a:r>
          </a:p>
          <a:p>
            <a:r>
              <a:rPr lang="en-US" sz="3600" dirty="0">
                <a:solidFill>
                  <a:srgbClr val="2FFF12"/>
                </a:solidFill>
                <a:effectLst/>
                <a:latin typeface="Andale Mono" panose="020B0509000000000004" pitchFamily="49" charset="0"/>
              </a:rPr>
              <a:t>[</a:t>
            </a:r>
            <a:r>
              <a:rPr lang="en-US" sz="3600" dirty="0" err="1">
                <a:solidFill>
                  <a:srgbClr val="2FFF12"/>
                </a:solidFill>
                <a:effectLst/>
                <a:latin typeface="Andale Mono" panose="020B0509000000000004" pitchFamily="49" charset="0"/>
              </a:rPr>
              <a:t>vanilla@wheeler</a:t>
            </a:r>
            <a:r>
              <a:rPr lang="en-US" sz="3600" dirty="0">
                <a:solidFill>
                  <a:srgbClr val="2FFF12"/>
                </a:solidFill>
                <a:effectLst/>
                <a:latin typeface="Andale Mono" panose="020B0509000000000004" pitchFamily="49" charset="0"/>
              </a:rPr>
              <a:t> ~]$ </a:t>
            </a:r>
            <a:r>
              <a:rPr lang="en-US" sz="3600" dirty="0">
                <a:solidFill>
                  <a:schemeClr val="accent1">
                    <a:lumMod val="20000"/>
                    <a:lumOff val="80000"/>
                  </a:schemeClr>
                </a:solidFill>
                <a:effectLst/>
                <a:latin typeface="Andale Mono" panose="020B0509000000000004" pitchFamily="49" charset="0"/>
              </a:rPr>
              <a:t>ls ~/</a:t>
            </a:r>
            <a:r>
              <a:rPr lang="en-US" sz="3600" dirty="0" err="1">
                <a:solidFill>
                  <a:schemeClr val="accent1">
                    <a:lumMod val="20000"/>
                    <a:lumOff val="80000"/>
                  </a:schemeClr>
                </a:solidFill>
                <a:effectLst/>
                <a:latin typeface="Andale Mono" panose="020B0509000000000004" pitchFamily="49" charset="0"/>
              </a:rPr>
              <a:t>mystuff</a:t>
            </a:r>
            <a:r>
              <a:rPr lang="en-US" sz="3600" dirty="0">
                <a:solidFill>
                  <a:schemeClr val="accent1">
                    <a:lumMod val="20000"/>
                    <a:lumOff val="80000"/>
                  </a:schemeClr>
                </a:solidFill>
                <a:effectLst/>
                <a:latin typeface="Andale Mono" panose="020B0509000000000004" pitchFamily="49" charset="0"/>
              </a:rPr>
              <a:t>/</a:t>
            </a:r>
          </a:p>
          <a:p>
            <a:r>
              <a:rPr lang="en-US" sz="3600" dirty="0">
                <a:solidFill>
                  <a:srgbClr val="2FFF12"/>
                </a:solidFill>
                <a:effectLst/>
                <a:latin typeface="Andale Mono" panose="020B0509000000000004" pitchFamily="49" charset="0"/>
              </a:rPr>
              <a:t>myfile1  myfile2</a:t>
            </a:r>
          </a:p>
          <a:p>
            <a:r>
              <a:rPr lang="en-US" sz="3600" dirty="0">
                <a:solidFill>
                  <a:srgbClr val="2FFF12"/>
                </a:solidFill>
                <a:effectLst/>
                <a:latin typeface="Andale Mono" panose="020B0509000000000004" pitchFamily="49" charset="0"/>
              </a:rPr>
              <a:t>[</a:t>
            </a:r>
            <a:r>
              <a:rPr lang="en-US" sz="3600" dirty="0" err="1">
                <a:solidFill>
                  <a:srgbClr val="2FFF12"/>
                </a:solidFill>
                <a:effectLst/>
                <a:latin typeface="Andale Mono" panose="020B0509000000000004" pitchFamily="49" charset="0"/>
              </a:rPr>
              <a:t>vanilla@wheeler</a:t>
            </a:r>
            <a:r>
              <a:rPr lang="en-US" sz="3600" dirty="0">
                <a:solidFill>
                  <a:srgbClr val="2FFF12"/>
                </a:solidFill>
                <a:effectLst/>
                <a:latin typeface="Andale Mono" panose="020B0509000000000004" pitchFamily="49" charset="0"/>
              </a:rPr>
              <a:t> ~]$ </a:t>
            </a:r>
          </a:p>
          <a:p>
            <a:br>
              <a:rPr lang="en-US" dirty="0">
                <a:solidFill>
                  <a:srgbClr val="2FFF12"/>
                </a:solidFill>
                <a:effectLst/>
                <a:latin typeface="Andale Mono" panose="020B0509000000000004" pitchFamily="49" charset="0"/>
              </a:rPr>
            </a:br>
            <a:endParaRPr lang="en-US" dirty="0">
              <a:solidFill>
                <a:srgbClr val="2FFF12"/>
              </a:solidFill>
              <a:effectLst/>
              <a:latin typeface="Andale Mono" panose="020B0509000000000004" pitchFamily="49" charset="0"/>
            </a:endParaRPr>
          </a:p>
        </p:txBody>
      </p:sp>
    </p:spTree>
    <p:extLst>
      <p:ext uri="{BB962C8B-B14F-4D97-AF65-F5344CB8AC3E}">
        <p14:creationId xmlns:p14="http://schemas.microsoft.com/office/powerpoint/2010/main" val="3364415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12"/>
                                        </p:tgtEl>
                                        <p:attrNameLst>
                                          <p:attrName>style.visibility</p:attrName>
                                        </p:attrNameLst>
                                      </p:cBhvr>
                                      <p:to>
                                        <p:strVal val="visible"/>
                                      </p:to>
                                    </p:set>
                                    <p:animEffect transition="in" filter="fade">
                                      <p:cBhvr>
                                        <p:cTn id="7" dur="7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2" name="Title 3">
            <a:extLst>
              <a:ext uri="{FF2B5EF4-FFF2-40B4-BE49-F238E27FC236}">
                <a16:creationId xmlns:a16="http://schemas.microsoft.com/office/drawing/2014/main" id="{78610392-DAB5-108E-5CBC-5EA6AFCEDDBB}"/>
              </a:ext>
            </a:extLst>
          </p:cNvPr>
          <p:cNvSpPr txBox="1">
            <a:spLocks/>
          </p:cNvSpPr>
          <p:nvPr/>
        </p:nvSpPr>
        <p:spPr>
          <a:xfrm>
            <a:off x="969264" y="5154168"/>
            <a:ext cx="6973204" cy="126187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4100" dirty="0">
                <a:solidFill>
                  <a:schemeClr val="bg1"/>
                </a:solidFill>
              </a:rPr>
              <a:t>Figuring out where you going…</a:t>
            </a:r>
          </a:p>
        </p:txBody>
      </p:sp>
      <p:sp>
        <p:nvSpPr>
          <p:cNvPr id="6" name="TextBox 5">
            <a:extLst>
              <a:ext uri="{FF2B5EF4-FFF2-40B4-BE49-F238E27FC236}">
                <a16:creationId xmlns:a16="http://schemas.microsoft.com/office/drawing/2014/main" id="{63377CE6-D19B-FE5F-F11C-E3051BA64130}"/>
              </a:ext>
            </a:extLst>
          </p:cNvPr>
          <p:cNvSpPr txBox="1"/>
          <p:nvPr/>
        </p:nvSpPr>
        <p:spPr>
          <a:xfrm>
            <a:off x="466467" y="441960"/>
            <a:ext cx="9443651" cy="5016758"/>
          </a:xfrm>
          <a:prstGeom prst="rect">
            <a:avLst/>
          </a:prstGeom>
          <a:noFill/>
        </p:spPr>
        <p:txBody>
          <a:bodyPr wrap="square">
            <a:spAutoFit/>
          </a:bodyPr>
          <a:lstStyle/>
          <a:p>
            <a:r>
              <a:rPr lang="en-US" sz="3200" dirty="0">
                <a:solidFill>
                  <a:srgbClr val="2FFF12"/>
                </a:solidFill>
                <a:effectLst/>
                <a:latin typeface="Andale Mono" panose="020B0509000000000004" pitchFamily="49" charset="0"/>
              </a:rPr>
              <a:t>[</a:t>
            </a:r>
            <a:r>
              <a:rPr lang="en-US" sz="3200" dirty="0" err="1">
                <a:solidFill>
                  <a:srgbClr val="2FFF12"/>
                </a:solidFill>
                <a:effectLst/>
                <a:latin typeface="Andale Mono" panose="020B0509000000000004" pitchFamily="49" charset="0"/>
              </a:rPr>
              <a:t>vanilla@wheeler</a:t>
            </a:r>
            <a:r>
              <a:rPr lang="en-US" sz="3200" dirty="0">
                <a:solidFill>
                  <a:srgbClr val="2FFF12"/>
                </a:solidFill>
                <a:effectLst/>
                <a:latin typeface="Andale Mono" panose="020B0509000000000004" pitchFamily="49" charset="0"/>
              </a:rPr>
              <a:t> ~]$ </a:t>
            </a:r>
            <a:r>
              <a:rPr lang="en-US" sz="3200" dirty="0">
                <a:solidFill>
                  <a:schemeClr val="accent1">
                    <a:lumMod val="20000"/>
                    <a:lumOff val="80000"/>
                  </a:schemeClr>
                </a:solidFill>
                <a:effectLst/>
                <a:latin typeface="Andale Mono" panose="020B0509000000000004" pitchFamily="49" charset="0"/>
              </a:rPr>
              <a:t>ls -a</a:t>
            </a:r>
          </a:p>
          <a:p>
            <a:r>
              <a:rPr lang="en-US" sz="3200" dirty="0">
                <a:solidFill>
                  <a:srgbClr val="3C5FFF"/>
                </a:solidFill>
                <a:effectLst/>
                <a:latin typeface="Andale Mono" panose="020B0509000000000004" pitchFamily="49" charset="0"/>
              </a:rPr>
              <a:t>.</a:t>
            </a:r>
            <a:r>
              <a:rPr lang="en-US" sz="3200" dirty="0">
                <a:solidFill>
                  <a:srgbClr val="2FFF12"/>
                </a:solidFill>
                <a:effectLst/>
                <a:latin typeface="Andale Mono" panose="020B0509000000000004" pitchFamily="49" charset="0"/>
              </a:rPr>
              <a:t>                .</a:t>
            </a:r>
            <a:r>
              <a:rPr lang="en-US" sz="3200" dirty="0" err="1">
                <a:solidFill>
                  <a:srgbClr val="2FFF12"/>
                </a:solidFill>
                <a:effectLst/>
                <a:latin typeface="Andale Mono" panose="020B0509000000000004" pitchFamily="49" charset="0"/>
              </a:rPr>
              <a:t>modulesbeginenv</a:t>
            </a:r>
            <a:endParaRPr lang="en-US" sz="3200" dirty="0">
              <a:solidFill>
                <a:srgbClr val="2FFF12"/>
              </a:solidFill>
              <a:effectLst/>
              <a:latin typeface="Andale Mono" panose="020B0509000000000004" pitchFamily="49" charset="0"/>
            </a:endParaRPr>
          </a:p>
          <a:p>
            <a:r>
              <a:rPr lang="en-US" sz="3200" dirty="0">
                <a:solidFill>
                  <a:srgbClr val="3C5FFF"/>
                </a:solidFill>
                <a:effectLst/>
                <a:latin typeface="Andale Mono" panose="020B0509000000000004" pitchFamily="49" charset="0"/>
              </a:rPr>
              <a:t>..</a:t>
            </a:r>
            <a:r>
              <a:rPr lang="en-US" sz="3200" dirty="0">
                <a:solidFill>
                  <a:srgbClr val="2FFF12"/>
                </a:solidFill>
                <a:effectLst/>
                <a:latin typeface="Andale Mono" panose="020B0509000000000004" pitchFamily="49" charset="0"/>
              </a:rPr>
              <a:t>               </a:t>
            </a:r>
            <a:r>
              <a:rPr lang="en-US" sz="3200" dirty="0" err="1">
                <a:solidFill>
                  <a:srgbClr val="3C5FFF"/>
                </a:solidFill>
                <a:effectLst/>
                <a:latin typeface="Andale Mono" panose="020B0509000000000004" pitchFamily="49" charset="0"/>
              </a:rPr>
              <a:t>mystuff</a:t>
            </a:r>
            <a:endParaRPr lang="en-US" sz="3200" dirty="0">
              <a:solidFill>
                <a:srgbClr val="2FFF12"/>
              </a:solidFill>
              <a:effectLst/>
              <a:latin typeface="Andale Mono" panose="020B0509000000000004" pitchFamily="49" charset="0"/>
            </a:endParaRPr>
          </a:p>
          <a:p>
            <a:r>
              <a:rPr lang="en-US" sz="3200" dirty="0">
                <a:solidFill>
                  <a:srgbClr val="2FFF12"/>
                </a:solidFill>
                <a:effectLst/>
                <a:latin typeface="Andale Mono" panose="020B0509000000000004" pitchFamily="49" charset="0"/>
              </a:rPr>
              <a:t>.</a:t>
            </a:r>
            <a:r>
              <a:rPr lang="en-US" sz="3200" dirty="0" err="1">
                <a:solidFill>
                  <a:srgbClr val="2FFF12"/>
                </a:solidFill>
                <a:effectLst/>
                <a:latin typeface="Andale Mono" panose="020B0509000000000004" pitchFamily="49" charset="0"/>
              </a:rPr>
              <a:t>addressbook</a:t>
            </a:r>
            <a:r>
              <a:rPr lang="en-US" sz="3200" dirty="0">
                <a:solidFill>
                  <a:srgbClr val="2FFF12"/>
                </a:solidFill>
                <a:effectLst/>
                <a:latin typeface="Andale Mono" panose="020B0509000000000004" pitchFamily="49" charset="0"/>
              </a:rPr>
              <a:t>     </a:t>
            </a:r>
            <a:r>
              <a:rPr lang="en-US" sz="3200" dirty="0">
                <a:solidFill>
                  <a:srgbClr val="3C5FFF"/>
                </a:solidFill>
                <a:effectLst/>
                <a:latin typeface="Andale Mono" panose="020B0509000000000004" pitchFamily="49" charset="0"/>
              </a:rPr>
              <a:t>.</a:t>
            </a:r>
            <a:r>
              <a:rPr lang="en-US" sz="3200" dirty="0" err="1">
                <a:solidFill>
                  <a:srgbClr val="3C5FFF"/>
                </a:solidFill>
                <a:effectLst/>
                <a:latin typeface="Andale Mono" panose="020B0509000000000004" pitchFamily="49" charset="0"/>
              </a:rPr>
              <a:t>oracle_jre_usage</a:t>
            </a:r>
            <a:endParaRPr lang="en-US" sz="3200" dirty="0">
              <a:solidFill>
                <a:srgbClr val="2FFF12"/>
              </a:solidFill>
              <a:effectLst/>
              <a:latin typeface="Andale Mono" panose="020B0509000000000004" pitchFamily="49" charset="0"/>
            </a:endParaRPr>
          </a:p>
          <a:p>
            <a:r>
              <a:rPr lang="en-US" sz="3200" dirty="0">
                <a:solidFill>
                  <a:srgbClr val="2FFF12"/>
                </a:solidFill>
                <a:effectLst/>
                <a:latin typeface="Andale Mono" panose="020B0509000000000004" pitchFamily="49" charset="0"/>
              </a:rPr>
              <a:t>.</a:t>
            </a:r>
            <a:r>
              <a:rPr lang="en-US" sz="3200" dirty="0" err="1">
                <a:solidFill>
                  <a:srgbClr val="2FFF12"/>
                </a:solidFill>
                <a:effectLst/>
                <a:latin typeface="Andale Mono" panose="020B0509000000000004" pitchFamily="49" charset="0"/>
              </a:rPr>
              <a:t>addressbook.lu</a:t>
            </a:r>
            <a:r>
              <a:rPr lang="en-US" sz="3200" dirty="0">
                <a:solidFill>
                  <a:srgbClr val="2FFF12"/>
                </a:solidFill>
                <a:effectLst/>
                <a:latin typeface="Andale Mono" panose="020B0509000000000004" pitchFamily="49" charset="0"/>
              </a:rPr>
              <a:t>  .</a:t>
            </a:r>
            <a:r>
              <a:rPr lang="en-US" sz="3200" dirty="0" err="1">
                <a:solidFill>
                  <a:srgbClr val="2FFF12"/>
                </a:solidFill>
                <a:effectLst/>
                <a:latin typeface="Andale Mono" panose="020B0509000000000004" pitchFamily="49" charset="0"/>
              </a:rPr>
              <a:t>pinerc</a:t>
            </a:r>
            <a:endParaRPr lang="en-US" sz="3200" dirty="0">
              <a:solidFill>
                <a:srgbClr val="2FFF12"/>
              </a:solidFill>
              <a:effectLst/>
              <a:latin typeface="Andale Mono" panose="020B0509000000000004" pitchFamily="49" charset="0"/>
            </a:endParaRPr>
          </a:p>
          <a:p>
            <a:r>
              <a:rPr lang="en-US" sz="3200" dirty="0">
                <a:solidFill>
                  <a:srgbClr val="2FFF12"/>
                </a:solidFill>
                <a:effectLst/>
                <a:latin typeface="Andale Mono" panose="020B0509000000000004" pitchFamily="49" charset="0"/>
              </a:rPr>
              <a:t>.</a:t>
            </a:r>
            <a:r>
              <a:rPr lang="en-US" sz="3200" dirty="0" err="1">
                <a:solidFill>
                  <a:srgbClr val="2FFF12"/>
                </a:solidFill>
                <a:effectLst/>
                <a:latin typeface="Andale Mono" panose="020B0509000000000004" pitchFamily="49" charset="0"/>
              </a:rPr>
              <a:t>bashrc</a:t>
            </a:r>
            <a:r>
              <a:rPr lang="en-US" sz="3200" dirty="0">
                <a:solidFill>
                  <a:srgbClr val="2FFF12"/>
                </a:solidFill>
                <a:effectLst/>
                <a:latin typeface="Andale Mono" panose="020B0509000000000004" pitchFamily="49" charset="0"/>
              </a:rPr>
              <a:t>          </a:t>
            </a:r>
            <a:r>
              <a:rPr lang="en-US" sz="3200" dirty="0">
                <a:solidFill>
                  <a:srgbClr val="3C5FFF"/>
                </a:solidFill>
                <a:effectLst/>
                <a:latin typeface="Andale Mono" panose="020B0509000000000004" pitchFamily="49" charset="0"/>
              </a:rPr>
              <a:t>.</a:t>
            </a:r>
            <a:r>
              <a:rPr lang="en-US" sz="3200" dirty="0" err="1">
                <a:solidFill>
                  <a:srgbClr val="3C5FFF"/>
                </a:solidFill>
                <a:effectLst/>
                <a:latin typeface="Andale Mono" panose="020B0509000000000004" pitchFamily="49" charset="0"/>
              </a:rPr>
              <a:t>pki</a:t>
            </a:r>
            <a:endParaRPr lang="en-US" sz="3200" dirty="0">
              <a:solidFill>
                <a:srgbClr val="2FFF12"/>
              </a:solidFill>
              <a:effectLst/>
              <a:latin typeface="Andale Mono" panose="020B0509000000000004" pitchFamily="49" charset="0"/>
            </a:endParaRPr>
          </a:p>
          <a:p>
            <a:r>
              <a:rPr lang="en-US" sz="3200" dirty="0">
                <a:solidFill>
                  <a:srgbClr val="3C5FFF"/>
                </a:solidFill>
                <a:effectLst/>
                <a:latin typeface="Andale Mono" panose="020B0509000000000004" pitchFamily="49" charset="0"/>
              </a:rPr>
              <a:t>.cache</a:t>
            </a:r>
            <a:r>
              <a:rPr lang="en-US" sz="3200" dirty="0">
                <a:solidFill>
                  <a:srgbClr val="2FFF12"/>
                </a:solidFill>
                <a:effectLst/>
                <a:latin typeface="Andale Mono" panose="020B0509000000000004" pitchFamily="49" charset="0"/>
              </a:rPr>
              <a:t>           .</a:t>
            </a:r>
            <a:r>
              <a:rPr lang="en-US" sz="3200" dirty="0" err="1">
                <a:solidFill>
                  <a:srgbClr val="2FFF12"/>
                </a:solidFill>
                <a:effectLst/>
                <a:latin typeface="Andale Mono" panose="020B0509000000000004" pitchFamily="49" charset="0"/>
              </a:rPr>
              <a:t>rhosts</a:t>
            </a:r>
            <a:endParaRPr lang="en-US" sz="3200" dirty="0">
              <a:solidFill>
                <a:srgbClr val="2FFF12"/>
              </a:solidFill>
              <a:effectLst/>
              <a:latin typeface="Andale Mono" panose="020B0509000000000004" pitchFamily="49" charset="0"/>
            </a:endParaRPr>
          </a:p>
          <a:p>
            <a:r>
              <a:rPr lang="en-US" sz="3200" dirty="0">
                <a:solidFill>
                  <a:srgbClr val="3C5FFF"/>
                </a:solidFill>
                <a:effectLst/>
                <a:latin typeface="Andale Mono" panose="020B0509000000000004" pitchFamily="49" charset="0"/>
              </a:rPr>
              <a:t>.</a:t>
            </a:r>
            <a:r>
              <a:rPr lang="en-US" sz="3200" dirty="0" err="1">
                <a:solidFill>
                  <a:srgbClr val="3C5FFF"/>
                </a:solidFill>
                <a:effectLst/>
                <a:latin typeface="Andale Mono" panose="020B0509000000000004" pitchFamily="49" charset="0"/>
              </a:rPr>
              <a:t>comsol</a:t>
            </a:r>
            <a:r>
              <a:rPr lang="en-US" sz="3200" dirty="0">
                <a:solidFill>
                  <a:srgbClr val="2FFF12"/>
                </a:solidFill>
                <a:effectLst/>
                <a:latin typeface="Andale Mono" panose="020B0509000000000004" pitchFamily="49" charset="0"/>
              </a:rPr>
              <a:t>          .</a:t>
            </a:r>
            <a:r>
              <a:rPr lang="en-US" sz="3200" dirty="0" err="1">
                <a:solidFill>
                  <a:srgbClr val="2FFF12"/>
                </a:solidFill>
                <a:effectLst/>
                <a:latin typeface="Andale Mono" panose="020B0509000000000004" pitchFamily="49" charset="0"/>
              </a:rPr>
              <a:t>shosts</a:t>
            </a:r>
            <a:endParaRPr lang="en-US" sz="3200" dirty="0">
              <a:solidFill>
                <a:srgbClr val="2FFF12"/>
              </a:solidFill>
              <a:effectLst/>
              <a:latin typeface="Andale Mono" panose="020B0509000000000004" pitchFamily="49" charset="0"/>
            </a:endParaRPr>
          </a:p>
          <a:p>
            <a:r>
              <a:rPr lang="en-US" sz="3200" dirty="0">
                <a:solidFill>
                  <a:srgbClr val="3C5FFF"/>
                </a:solidFill>
                <a:effectLst/>
                <a:latin typeface="Andale Mono" panose="020B0509000000000004" pitchFamily="49" charset="0"/>
              </a:rPr>
              <a:t>.config</a:t>
            </a:r>
            <a:r>
              <a:rPr lang="en-US" sz="3200" dirty="0">
                <a:solidFill>
                  <a:srgbClr val="2FFF12"/>
                </a:solidFill>
                <a:effectLst/>
                <a:latin typeface="Andale Mono" panose="020B0509000000000004" pitchFamily="49" charset="0"/>
              </a:rPr>
              <a:t>          </a:t>
            </a:r>
            <a:r>
              <a:rPr lang="en-US" sz="3200" dirty="0">
                <a:solidFill>
                  <a:srgbClr val="3C5FFF"/>
                </a:solidFill>
                <a:effectLst/>
                <a:latin typeface="Andale Mono" panose="020B0509000000000004" pitchFamily="49" charset="0"/>
              </a:rPr>
              <a:t>.</a:t>
            </a:r>
            <a:r>
              <a:rPr lang="en-US" sz="3200" dirty="0" err="1">
                <a:solidFill>
                  <a:srgbClr val="3C5FFF"/>
                </a:solidFill>
                <a:effectLst/>
                <a:latin typeface="Andale Mono" panose="020B0509000000000004" pitchFamily="49" charset="0"/>
              </a:rPr>
              <a:t>spack</a:t>
            </a:r>
            <a:endParaRPr lang="en-US" sz="3200" dirty="0">
              <a:solidFill>
                <a:srgbClr val="3C5FFF"/>
              </a:solidFill>
              <a:effectLst/>
              <a:latin typeface="Andale Mono" panose="020B0509000000000004" pitchFamily="49" charset="0"/>
            </a:endParaRPr>
          </a:p>
          <a:p>
            <a:r>
              <a:rPr lang="en-US" sz="3200" dirty="0">
                <a:solidFill>
                  <a:srgbClr val="2FBD1D"/>
                </a:solidFill>
                <a:effectLst/>
                <a:latin typeface="Andale Mono" panose="020B0509000000000004" pitchFamily="49" charset="0"/>
              </a:rPr>
              <a:t>.</a:t>
            </a:r>
            <a:r>
              <a:rPr lang="en-US" sz="3200" dirty="0" err="1">
                <a:solidFill>
                  <a:srgbClr val="2FBD1D"/>
                </a:solidFill>
                <a:effectLst/>
                <a:latin typeface="Andale Mono" panose="020B0509000000000004" pitchFamily="49" charset="0"/>
              </a:rPr>
              <a:t>flexlmrc</a:t>
            </a:r>
            <a:r>
              <a:rPr lang="en-US" sz="3200" dirty="0">
                <a:solidFill>
                  <a:srgbClr val="2FFF12"/>
                </a:solidFill>
                <a:effectLst/>
                <a:latin typeface="Andale Mono" panose="020B0509000000000004" pitchFamily="49" charset="0"/>
              </a:rPr>
              <a:t>        </a:t>
            </a:r>
            <a:r>
              <a:rPr lang="en-US" sz="3200" dirty="0">
                <a:solidFill>
                  <a:srgbClr val="3C5FFF"/>
                </a:solidFill>
                <a:effectLst/>
                <a:latin typeface="Andale Mono" panose="020B0509000000000004" pitchFamily="49" charset="0"/>
              </a:rPr>
              <a:t>.</a:t>
            </a:r>
            <a:r>
              <a:rPr lang="en-US" sz="3200" dirty="0" err="1">
                <a:solidFill>
                  <a:srgbClr val="3C5FFF"/>
                </a:solidFill>
                <a:effectLst/>
                <a:latin typeface="Andale Mono" panose="020B0509000000000004" pitchFamily="49" charset="0"/>
              </a:rPr>
              <a:t>ssh</a:t>
            </a:r>
            <a:endParaRPr lang="en-US" sz="3200" dirty="0">
              <a:solidFill>
                <a:srgbClr val="2FBD1D"/>
              </a:solidFill>
              <a:effectLst/>
              <a:latin typeface="Andale Mono" panose="020B0509000000000004" pitchFamily="49" charset="0"/>
            </a:endParaRPr>
          </a:p>
        </p:txBody>
      </p:sp>
    </p:spTree>
    <p:extLst>
      <p:ext uri="{BB962C8B-B14F-4D97-AF65-F5344CB8AC3E}">
        <p14:creationId xmlns:p14="http://schemas.microsoft.com/office/powerpoint/2010/main" val="1758672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12"/>
                                        </p:tgtEl>
                                        <p:attrNameLst>
                                          <p:attrName>style.visibility</p:attrName>
                                        </p:attrNameLst>
                                      </p:cBhvr>
                                      <p:to>
                                        <p:strVal val="visible"/>
                                      </p:to>
                                    </p:set>
                                    <p:animEffect transition="in" filter="fade">
                                      <p:cBhvr>
                                        <p:cTn id="7" dur="7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2" name="Title 3">
            <a:extLst>
              <a:ext uri="{FF2B5EF4-FFF2-40B4-BE49-F238E27FC236}">
                <a16:creationId xmlns:a16="http://schemas.microsoft.com/office/drawing/2014/main" id="{78610392-DAB5-108E-5CBC-5EA6AFCEDDBB}"/>
              </a:ext>
            </a:extLst>
          </p:cNvPr>
          <p:cNvSpPr txBox="1">
            <a:spLocks/>
          </p:cNvSpPr>
          <p:nvPr/>
        </p:nvSpPr>
        <p:spPr>
          <a:xfrm>
            <a:off x="969264" y="5154168"/>
            <a:ext cx="6973204" cy="126187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4100" dirty="0">
                <a:solidFill>
                  <a:schemeClr val="bg1"/>
                </a:solidFill>
              </a:rPr>
              <a:t>Figuring out where you going…</a:t>
            </a:r>
          </a:p>
        </p:txBody>
      </p:sp>
      <p:sp>
        <p:nvSpPr>
          <p:cNvPr id="5" name="TextBox 4">
            <a:extLst>
              <a:ext uri="{FF2B5EF4-FFF2-40B4-BE49-F238E27FC236}">
                <a16:creationId xmlns:a16="http://schemas.microsoft.com/office/drawing/2014/main" id="{44761B48-9508-A383-DC8F-CA6E006E975A}"/>
              </a:ext>
            </a:extLst>
          </p:cNvPr>
          <p:cNvSpPr txBox="1"/>
          <p:nvPr/>
        </p:nvSpPr>
        <p:spPr>
          <a:xfrm>
            <a:off x="210065" y="441960"/>
            <a:ext cx="11800703" cy="2308324"/>
          </a:xfrm>
          <a:prstGeom prst="rect">
            <a:avLst/>
          </a:prstGeom>
          <a:noFill/>
        </p:spPr>
        <p:txBody>
          <a:bodyPr wrap="square">
            <a:spAutoFit/>
          </a:bodyPr>
          <a:lstStyle/>
          <a:p>
            <a:r>
              <a:rPr lang="en-US" sz="2400" dirty="0">
                <a:solidFill>
                  <a:srgbClr val="2FFF12"/>
                </a:solidFill>
                <a:effectLst/>
                <a:latin typeface="Andale Mono" panose="020B0509000000000004" pitchFamily="49" charset="0"/>
              </a:rPr>
              <a:t>[</a:t>
            </a:r>
            <a:r>
              <a:rPr lang="en-US" sz="2400" dirty="0" err="1">
                <a:solidFill>
                  <a:srgbClr val="2FFF12"/>
                </a:solidFill>
                <a:effectLst/>
                <a:latin typeface="Andale Mono" panose="020B0509000000000004" pitchFamily="49" charset="0"/>
              </a:rPr>
              <a:t>vanilla@wheeler</a:t>
            </a:r>
            <a:r>
              <a:rPr lang="en-US" sz="2400" dirty="0">
                <a:solidFill>
                  <a:srgbClr val="2FFF12"/>
                </a:solidFill>
                <a:effectLst/>
                <a:latin typeface="Andale Mono" panose="020B0509000000000004" pitchFamily="49" charset="0"/>
              </a:rPr>
              <a:t> ~]$ </a:t>
            </a:r>
            <a:r>
              <a:rPr lang="en-US" sz="2400" dirty="0">
                <a:solidFill>
                  <a:schemeClr val="accent1">
                    <a:lumMod val="20000"/>
                    <a:lumOff val="80000"/>
                  </a:schemeClr>
                </a:solidFill>
                <a:effectLst/>
                <a:latin typeface="Andale Mono" panose="020B0509000000000004" pitchFamily="49" charset="0"/>
              </a:rPr>
              <a:t>ls -l</a:t>
            </a:r>
          </a:p>
          <a:p>
            <a:r>
              <a:rPr lang="en-US" sz="2400" dirty="0">
                <a:solidFill>
                  <a:srgbClr val="2FFF12"/>
                </a:solidFill>
                <a:effectLst/>
                <a:latin typeface="Andale Mono" panose="020B0509000000000004" pitchFamily="49" charset="0"/>
              </a:rPr>
              <a:t>total 4</a:t>
            </a:r>
          </a:p>
          <a:p>
            <a:r>
              <a:rPr lang="en-US" sz="2400" dirty="0" err="1">
                <a:solidFill>
                  <a:srgbClr val="2FFF12"/>
                </a:solidFill>
                <a:effectLst/>
                <a:latin typeface="Andale Mono" panose="020B0509000000000004" pitchFamily="49" charset="0"/>
              </a:rPr>
              <a:t>drwxr</a:t>
            </a:r>
            <a:r>
              <a:rPr lang="en-US" sz="2400" dirty="0">
                <a:solidFill>
                  <a:srgbClr val="2FFF12"/>
                </a:solidFill>
                <a:effectLst/>
                <a:latin typeface="Andale Mono" panose="020B0509000000000004" pitchFamily="49" charset="0"/>
              </a:rPr>
              <a:t>-</a:t>
            </a:r>
            <a:r>
              <a:rPr lang="en-US" sz="2400" dirty="0" err="1">
                <a:solidFill>
                  <a:srgbClr val="2FFF12"/>
                </a:solidFill>
                <a:effectLst/>
                <a:latin typeface="Andale Mono" panose="020B0509000000000004" pitchFamily="49" charset="0"/>
              </a:rPr>
              <a:t>xr</a:t>
            </a:r>
            <a:r>
              <a:rPr lang="en-US" sz="2400" dirty="0">
                <a:solidFill>
                  <a:srgbClr val="2FFF12"/>
                </a:solidFill>
                <a:effectLst/>
                <a:latin typeface="Andale Mono" panose="020B0509000000000004" pitchFamily="49" charset="0"/>
              </a:rPr>
              <a:t>-x 2 vanilla users 4096 Jun 14 22:05 </a:t>
            </a:r>
            <a:r>
              <a:rPr lang="en-US" sz="2400" dirty="0" err="1">
                <a:solidFill>
                  <a:srgbClr val="3C5FFF"/>
                </a:solidFill>
                <a:effectLst/>
                <a:latin typeface="Andale Mono" panose="020B0509000000000004" pitchFamily="49" charset="0"/>
              </a:rPr>
              <a:t>mystuff</a:t>
            </a:r>
            <a:endParaRPr lang="en-US" sz="2400" dirty="0">
              <a:solidFill>
                <a:srgbClr val="2FFF12"/>
              </a:solidFill>
              <a:effectLst/>
              <a:latin typeface="Andale Mono" panose="020B0509000000000004" pitchFamily="49" charset="0"/>
            </a:endParaRPr>
          </a:p>
          <a:p>
            <a:r>
              <a:rPr lang="en-US" sz="2400" dirty="0" err="1">
                <a:solidFill>
                  <a:srgbClr val="2FFF12"/>
                </a:solidFill>
                <a:effectLst/>
                <a:latin typeface="Andale Mono" panose="020B0509000000000004" pitchFamily="49" charset="0"/>
              </a:rPr>
              <a:t>lrwxrwxrwx</a:t>
            </a:r>
            <a:r>
              <a:rPr lang="en-US" sz="2400" dirty="0">
                <a:solidFill>
                  <a:srgbClr val="2FFF12"/>
                </a:solidFill>
                <a:effectLst/>
                <a:latin typeface="Andale Mono" panose="020B0509000000000004" pitchFamily="49" charset="0"/>
              </a:rPr>
              <a:t> 1 vanilla users   24 Jun 14 21:20 </a:t>
            </a:r>
            <a:r>
              <a:rPr lang="en-US" sz="2400" dirty="0">
                <a:solidFill>
                  <a:srgbClr val="29FFFF"/>
                </a:solidFill>
                <a:effectLst/>
                <a:latin typeface="Andale Mono" panose="020B0509000000000004" pitchFamily="49" charset="0"/>
              </a:rPr>
              <a:t>wheeler-scratch</a:t>
            </a:r>
            <a:r>
              <a:rPr lang="en-US" sz="2400" dirty="0">
                <a:solidFill>
                  <a:srgbClr val="2FFF12"/>
                </a:solidFill>
                <a:effectLst/>
                <a:latin typeface="Andale Mono" panose="020B0509000000000004" pitchFamily="49" charset="0"/>
              </a:rPr>
              <a:t> -&gt; </a:t>
            </a:r>
            <a:r>
              <a:rPr lang="en-US" sz="2400" dirty="0">
                <a:solidFill>
                  <a:srgbClr val="3C5FFF"/>
                </a:solidFill>
                <a:effectLst/>
                <a:latin typeface="Andale Mono" panose="020B0509000000000004" pitchFamily="49" charset="0"/>
              </a:rPr>
              <a:t>/wheeler/scratch/vanilla</a:t>
            </a:r>
            <a:endParaRPr lang="en-US" sz="2400" dirty="0">
              <a:solidFill>
                <a:srgbClr val="2FFF12"/>
              </a:solidFill>
              <a:effectLst/>
              <a:latin typeface="Andale Mono" panose="020B0509000000000004" pitchFamily="49" charset="0"/>
            </a:endParaRPr>
          </a:p>
          <a:p>
            <a:r>
              <a:rPr lang="en-US" sz="2400" dirty="0">
                <a:solidFill>
                  <a:srgbClr val="2FFF12"/>
                </a:solidFill>
                <a:effectLst/>
                <a:latin typeface="Andale Mono" panose="020B0509000000000004" pitchFamily="49" charset="0"/>
              </a:rPr>
              <a:t>[</a:t>
            </a:r>
            <a:r>
              <a:rPr lang="en-US" sz="2400" dirty="0" err="1">
                <a:solidFill>
                  <a:srgbClr val="2FFF12"/>
                </a:solidFill>
                <a:effectLst/>
                <a:latin typeface="Andale Mono" panose="020B0509000000000004" pitchFamily="49" charset="0"/>
              </a:rPr>
              <a:t>vanilla@wheeler</a:t>
            </a:r>
            <a:r>
              <a:rPr lang="en-US" sz="2400" dirty="0">
                <a:solidFill>
                  <a:srgbClr val="2FFF12"/>
                </a:solidFill>
                <a:effectLst/>
                <a:latin typeface="Andale Mono" panose="020B0509000000000004" pitchFamily="49" charset="0"/>
              </a:rPr>
              <a:t> ~]$ </a:t>
            </a:r>
          </a:p>
        </p:txBody>
      </p:sp>
    </p:spTree>
    <p:extLst>
      <p:ext uri="{BB962C8B-B14F-4D97-AF65-F5344CB8AC3E}">
        <p14:creationId xmlns:p14="http://schemas.microsoft.com/office/powerpoint/2010/main" val="185577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12"/>
                                        </p:tgtEl>
                                        <p:attrNameLst>
                                          <p:attrName>style.visibility</p:attrName>
                                        </p:attrNameLst>
                                      </p:cBhvr>
                                      <p:to>
                                        <p:strVal val="visible"/>
                                      </p:to>
                                    </p:set>
                                    <p:animEffect transition="in" filter="fade">
                                      <p:cBhvr>
                                        <p:cTn id="7" dur="7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2" name="Title 3">
            <a:extLst>
              <a:ext uri="{FF2B5EF4-FFF2-40B4-BE49-F238E27FC236}">
                <a16:creationId xmlns:a16="http://schemas.microsoft.com/office/drawing/2014/main" id="{78610392-DAB5-108E-5CBC-5EA6AFCEDDBB}"/>
              </a:ext>
            </a:extLst>
          </p:cNvPr>
          <p:cNvSpPr txBox="1">
            <a:spLocks/>
          </p:cNvSpPr>
          <p:nvPr/>
        </p:nvSpPr>
        <p:spPr>
          <a:xfrm>
            <a:off x="969264" y="5154168"/>
            <a:ext cx="6973204" cy="126187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4100" dirty="0">
                <a:solidFill>
                  <a:schemeClr val="bg1"/>
                </a:solidFill>
              </a:rPr>
              <a:t>Figuring out where you going…</a:t>
            </a:r>
          </a:p>
        </p:txBody>
      </p:sp>
      <p:sp>
        <p:nvSpPr>
          <p:cNvPr id="6" name="TextBox 5">
            <a:extLst>
              <a:ext uri="{FF2B5EF4-FFF2-40B4-BE49-F238E27FC236}">
                <a16:creationId xmlns:a16="http://schemas.microsoft.com/office/drawing/2014/main" id="{2D899A27-C31B-411D-1E43-A968C5A84CD5}"/>
              </a:ext>
            </a:extLst>
          </p:cNvPr>
          <p:cNvSpPr txBox="1"/>
          <p:nvPr/>
        </p:nvSpPr>
        <p:spPr>
          <a:xfrm>
            <a:off x="98854" y="197708"/>
            <a:ext cx="11911914" cy="1938992"/>
          </a:xfrm>
          <a:prstGeom prst="rect">
            <a:avLst/>
          </a:prstGeom>
          <a:noFill/>
        </p:spPr>
        <p:txBody>
          <a:bodyPr wrap="square">
            <a:spAutoFit/>
          </a:bodyPr>
          <a:lstStyle/>
          <a:p>
            <a:r>
              <a:rPr lang="en-US" sz="2400" dirty="0">
                <a:solidFill>
                  <a:srgbClr val="2FFF12"/>
                </a:solidFill>
                <a:effectLst/>
                <a:latin typeface="Andale Mono" panose="020B0509000000000004" pitchFamily="49" charset="0"/>
              </a:rPr>
              <a:t>[</a:t>
            </a:r>
            <a:r>
              <a:rPr lang="en-US" sz="2400" dirty="0" err="1">
                <a:solidFill>
                  <a:srgbClr val="2FFF12"/>
                </a:solidFill>
                <a:effectLst/>
                <a:latin typeface="Andale Mono" panose="020B0509000000000004" pitchFamily="49" charset="0"/>
              </a:rPr>
              <a:t>vanilla@wheeler</a:t>
            </a:r>
            <a:r>
              <a:rPr lang="en-US" sz="2400" dirty="0">
                <a:solidFill>
                  <a:srgbClr val="2FFF12"/>
                </a:solidFill>
                <a:effectLst/>
                <a:latin typeface="Andale Mono" panose="020B0509000000000004" pitchFamily="49" charset="0"/>
              </a:rPr>
              <a:t> ~]$ </a:t>
            </a:r>
            <a:r>
              <a:rPr lang="en-US" sz="2400" dirty="0">
                <a:solidFill>
                  <a:schemeClr val="accent1">
                    <a:lumMod val="20000"/>
                    <a:lumOff val="80000"/>
                  </a:schemeClr>
                </a:solidFill>
                <a:effectLst/>
                <a:latin typeface="Andale Mono" panose="020B0509000000000004" pitchFamily="49" charset="0"/>
              </a:rPr>
              <a:t>ls -l </a:t>
            </a:r>
            <a:r>
              <a:rPr lang="en-US" sz="2400" dirty="0" err="1">
                <a:solidFill>
                  <a:schemeClr val="accent1">
                    <a:lumMod val="20000"/>
                    <a:lumOff val="80000"/>
                  </a:schemeClr>
                </a:solidFill>
                <a:effectLst/>
                <a:latin typeface="Andale Mono" panose="020B0509000000000004" pitchFamily="49" charset="0"/>
              </a:rPr>
              <a:t>mystuff</a:t>
            </a:r>
            <a:r>
              <a:rPr lang="en-US" sz="2400" dirty="0">
                <a:solidFill>
                  <a:schemeClr val="accent1">
                    <a:lumMod val="20000"/>
                    <a:lumOff val="80000"/>
                  </a:schemeClr>
                </a:solidFill>
                <a:effectLst/>
                <a:latin typeface="Andale Mono" panose="020B0509000000000004" pitchFamily="49" charset="0"/>
              </a:rPr>
              <a:t>/</a:t>
            </a:r>
          </a:p>
          <a:p>
            <a:r>
              <a:rPr lang="en-US" sz="2400" dirty="0">
                <a:solidFill>
                  <a:srgbClr val="2FFF12"/>
                </a:solidFill>
                <a:effectLst/>
                <a:latin typeface="Andale Mono" panose="020B0509000000000004" pitchFamily="49" charset="0"/>
              </a:rPr>
              <a:t>total 473704</a:t>
            </a:r>
          </a:p>
          <a:p>
            <a:r>
              <a:rPr lang="en-US" sz="2400" dirty="0">
                <a:solidFill>
                  <a:srgbClr val="2FFF12"/>
                </a:solidFill>
                <a:effectLst/>
                <a:latin typeface="Andale Mono" panose="020B0509000000000004" pitchFamily="49" charset="0"/>
              </a:rPr>
              <a:t>-</a:t>
            </a:r>
            <a:r>
              <a:rPr lang="en-US" sz="2400" dirty="0" err="1">
                <a:solidFill>
                  <a:srgbClr val="2FFF12"/>
                </a:solidFill>
                <a:effectLst/>
                <a:latin typeface="Andale Mono" panose="020B0509000000000004" pitchFamily="49" charset="0"/>
              </a:rPr>
              <a:t>rw</a:t>
            </a:r>
            <a:r>
              <a:rPr lang="en-US" sz="2400" dirty="0">
                <a:solidFill>
                  <a:srgbClr val="2FFF12"/>
                </a:solidFill>
                <a:effectLst/>
                <a:latin typeface="Andale Mono" panose="020B0509000000000004" pitchFamily="49" charset="0"/>
              </a:rPr>
              <a:t>-r--r-- 1 vanilla users 483165473 Jun 14 23:20 myfile1</a:t>
            </a:r>
          </a:p>
          <a:p>
            <a:r>
              <a:rPr lang="en-US" sz="2400" dirty="0">
                <a:solidFill>
                  <a:srgbClr val="2FFF12"/>
                </a:solidFill>
                <a:effectLst/>
                <a:latin typeface="Andale Mono" panose="020B0509000000000004" pitchFamily="49" charset="0"/>
              </a:rPr>
              <a:t>-</a:t>
            </a:r>
            <a:r>
              <a:rPr lang="en-US" sz="2400" dirty="0" err="1">
                <a:solidFill>
                  <a:srgbClr val="2FFF12"/>
                </a:solidFill>
                <a:effectLst/>
                <a:latin typeface="Andale Mono" panose="020B0509000000000004" pitchFamily="49" charset="0"/>
              </a:rPr>
              <a:t>rw</a:t>
            </a:r>
            <a:r>
              <a:rPr lang="en-US" sz="2400" dirty="0">
                <a:solidFill>
                  <a:srgbClr val="2FFF12"/>
                </a:solidFill>
                <a:effectLst/>
                <a:latin typeface="Andale Mono" panose="020B0509000000000004" pitchFamily="49" charset="0"/>
              </a:rPr>
              <a:t>-r--r-- 1 vanilla users         0 Jun 14 22:05 myfile2</a:t>
            </a:r>
          </a:p>
          <a:p>
            <a:r>
              <a:rPr lang="en-US" sz="2400" dirty="0">
                <a:solidFill>
                  <a:srgbClr val="2FFF12"/>
                </a:solidFill>
                <a:effectLst/>
                <a:latin typeface="Andale Mono" panose="020B0509000000000004" pitchFamily="49" charset="0"/>
              </a:rPr>
              <a:t>[</a:t>
            </a:r>
            <a:r>
              <a:rPr lang="en-US" sz="2400" dirty="0" err="1">
                <a:solidFill>
                  <a:srgbClr val="2FFF12"/>
                </a:solidFill>
                <a:effectLst/>
                <a:latin typeface="Andale Mono" panose="020B0509000000000004" pitchFamily="49" charset="0"/>
              </a:rPr>
              <a:t>vanilla@wheeler</a:t>
            </a:r>
            <a:r>
              <a:rPr lang="en-US" sz="2400" dirty="0">
                <a:solidFill>
                  <a:srgbClr val="2FFF12"/>
                </a:solidFill>
                <a:effectLst/>
                <a:latin typeface="Andale Mono" panose="020B0509000000000004" pitchFamily="49" charset="0"/>
              </a:rPr>
              <a:t> ~]$ </a:t>
            </a:r>
          </a:p>
        </p:txBody>
      </p:sp>
    </p:spTree>
    <p:extLst>
      <p:ext uri="{BB962C8B-B14F-4D97-AF65-F5344CB8AC3E}">
        <p14:creationId xmlns:p14="http://schemas.microsoft.com/office/powerpoint/2010/main" val="1536907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12"/>
                                        </p:tgtEl>
                                        <p:attrNameLst>
                                          <p:attrName>style.visibility</p:attrName>
                                        </p:attrNameLst>
                                      </p:cBhvr>
                                      <p:to>
                                        <p:strVal val="visible"/>
                                      </p:to>
                                    </p:set>
                                    <p:animEffect transition="in" filter="fade">
                                      <p:cBhvr>
                                        <p:cTn id="7" dur="7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2" name="Title 3">
            <a:extLst>
              <a:ext uri="{FF2B5EF4-FFF2-40B4-BE49-F238E27FC236}">
                <a16:creationId xmlns:a16="http://schemas.microsoft.com/office/drawing/2014/main" id="{78610392-DAB5-108E-5CBC-5EA6AFCEDDBB}"/>
              </a:ext>
            </a:extLst>
          </p:cNvPr>
          <p:cNvSpPr txBox="1">
            <a:spLocks/>
          </p:cNvSpPr>
          <p:nvPr/>
        </p:nvSpPr>
        <p:spPr>
          <a:xfrm>
            <a:off x="969264" y="5154168"/>
            <a:ext cx="6973204" cy="126187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4100" dirty="0">
                <a:solidFill>
                  <a:schemeClr val="bg1"/>
                </a:solidFill>
              </a:rPr>
              <a:t>Figuring out where you going…</a:t>
            </a:r>
          </a:p>
        </p:txBody>
      </p:sp>
      <p:sp>
        <p:nvSpPr>
          <p:cNvPr id="5" name="TextBox 4">
            <a:extLst>
              <a:ext uri="{FF2B5EF4-FFF2-40B4-BE49-F238E27FC236}">
                <a16:creationId xmlns:a16="http://schemas.microsoft.com/office/drawing/2014/main" id="{6CB3E46C-6C41-87D2-F152-3865195BD541}"/>
              </a:ext>
            </a:extLst>
          </p:cNvPr>
          <p:cNvSpPr txBox="1"/>
          <p:nvPr/>
        </p:nvSpPr>
        <p:spPr>
          <a:xfrm>
            <a:off x="148281" y="308920"/>
            <a:ext cx="11862487" cy="2246769"/>
          </a:xfrm>
          <a:prstGeom prst="rect">
            <a:avLst/>
          </a:prstGeom>
          <a:noFill/>
        </p:spPr>
        <p:txBody>
          <a:bodyPr wrap="square">
            <a:spAutoFit/>
          </a:bodyPr>
          <a:lstStyle/>
          <a:p>
            <a:r>
              <a:rPr lang="en-US" sz="2800" dirty="0">
                <a:solidFill>
                  <a:srgbClr val="2FFF12"/>
                </a:solidFill>
                <a:effectLst/>
                <a:latin typeface="Andale Mono" panose="020B0509000000000004" pitchFamily="49" charset="0"/>
              </a:rPr>
              <a:t>[</a:t>
            </a:r>
            <a:r>
              <a:rPr lang="en-US" sz="2800" dirty="0" err="1">
                <a:solidFill>
                  <a:srgbClr val="2FFF12"/>
                </a:solidFill>
                <a:effectLst/>
                <a:latin typeface="Andale Mono" panose="020B0509000000000004" pitchFamily="49" charset="0"/>
              </a:rPr>
              <a:t>vanilla@wheeler</a:t>
            </a:r>
            <a:r>
              <a:rPr lang="en-US" sz="2800" dirty="0">
                <a:solidFill>
                  <a:srgbClr val="2FFF12"/>
                </a:solidFill>
                <a:effectLst/>
                <a:latin typeface="Andale Mono" panose="020B0509000000000004" pitchFamily="49" charset="0"/>
              </a:rPr>
              <a:t> ~]$ </a:t>
            </a:r>
            <a:r>
              <a:rPr lang="en-US" sz="2800" dirty="0">
                <a:solidFill>
                  <a:schemeClr val="accent1">
                    <a:lumMod val="20000"/>
                    <a:lumOff val="80000"/>
                  </a:schemeClr>
                </a:solidFill>
                <a:effectLst/>
                <a:latin typeface="Andale Mono" panose="020B0509000000000004" pitchFamily="49" charset="0"/>
              </a:rPr>
              <a:t>ls -</a:t>
            </a:r>
            <a:r>
              <a:rPr lang="en-US" sz="2800" dirty="0" err="1">
                <a:solidFill>
                  <a:schemeClr val="accent1">
                    <a:lumMod val="20000"/>
                    <a:lumOff val="80000"/>
                  </a:schemeClr>
                </a:solidFill>
                <a:effectLst/>
                <a:latin typeface="Andale Mono" panose="020B0509000000000004" pitchFamily="49" charset="0"/>
              </a:rPr>
              <a:t>lh</a:t>
            </a:r>
            <a:r>
              <a:rPr lang="en-US" sz="2800" dirty="0">
                <a:solidFill>
                  <a:schemeClr val="accent1">
                    <a:lumMod val="20000"/>
                    <a:lumOff val="80000"/>
                  </a:schemeClr>
                </a:solidFill>
                <a:effectLst/>
                <a:latin typeface="Andale Mono" panose="020B0509000000000004" pitchFamily="49" charset="0"/>
              </a:rPr>
              <a:t> </a:t>
            </a:r>
            <a:r>
              <a:rPr lang="en-US" sz="2800" dirty="0" err="1">
                <a:solidFill>
                  <a:schemeClr val="accent1">
                    <a:lumMod val="20000"/>
                    <a:lumOff val="80000"/>
                  </a:schemeClr>
                </a:solidFill>
                <a:effectLst/>
                <a:latin typeface="Andale Mono" panose="020B0509000000000004" pitchFamily="49" charset="0"/>
              </a:rPr>
              <a:t>mystuff</a:t>
            </a:r>
            <a:r>
              <a:rPr lang="en-US" sz="2800" dirty="0">
                <a:solidFill>
                  <a:schemeClr val="accent1">
                    <a:lumMod val="20000"/>
                    <a:lumOff val="80000"/>
                  </a:schemeClr>
                </a:solidFill>
                <a:effectLst/>
                <a:latin typeface="Andale Mono" panose="020B0509000000000004" pitchFamily="49" charset="0"/>
              </a:rPr>
              <a:t>/</a:t>
            </a:r>
          </a:p>
          <a:p>
            <a:r>
              <a:rPr lang="en-US" sz="2800" dirty="0">
                <a:solidFill>
                  <a:srgbClr val="2FFF12"/>
                </a:solidFill>
                <a:effectLst/>
                <a:latin typeface="Andale Mono" panose="020B0509000000000004" pitchFamily="49" charset="0"/>
              </a:rPr>
              <a:t>total 463M</a:t>
            </a:r>
          </a:p>
          <a:p>
            <a:r>
              <a:rPr lang="en-US" sz="2800" dirty="0">
                <a:solidFill>
                  <a:srgbClr val="2FFF12"/>
                </a:solidFill>
                <a:effectLst/>
                <a:latin typeface="Andale Mono" panose="020B0509000000000004" pitchFamily="49" charset="0"/>
              </a:rPr>
              <a:t>-</a:t>
            </a:r>
            <a:r>
              <a:rPr lang="en-US" sz="2800" dirty="0" err="1">
                <a:solidFill>
                  <a:srgbClr val="2FFF12"/>
                </a:solidFill>
                <a:effectLst/>
                <a:latin typeface="Andale Mono" panose="020B0509000000000004" pitchFamily="49" charset="0"/>
              </a:rPr>
              <a:t>rw</a:t>
            </a:r>
            <a:r>
              <a:rPr lang="en-US" sz="2800" dirty="0">
                <a:solidFill>
                  <a:srgbClr val="2FFF12"/>
                </a:solidFill>
                <a:effectLst/>
                <a:latin typeface="Andale Mono" panose="020B0509000000000004" pitchFamily="49" charset="0"/>
              </a:rPr>
              <a:t>-r--r-- 1 vanilla users 461M Jun 14 23:20 myfile1</a:t>
            </a:r>
          </a:p>
          <a:p>
            <a:r>
              <a:rPr lang="en-US" sz="2800" dirty="0">
                <a:solidFill>
                  <a:srgbClr val="2FFF12"/>
                </a:solidFill>
                <a:effectLst/>
                <a:latin typeface="Andale Mono" panose="020B0509000000000004" pitchFamily="49" charset="0"/>
              </a:rPr>
              <a:t>-</a:t>
            </a:r>
            <a:r>
              <a:rPr lang="en-US" sz="2800" dirty="0" err="1">
                <a:solidFill>
                  <a:srgbClr val="2FFF12"/>
                </a:solidFill>
                <a:effectLst/>
                <a:latin typeface="Andale Mono" panose="020B0509000000000004" pitchFamily="49" charset="0"/>
              </a:rPr>
              <a:t>rw</a:t>
            </a:r>
            <a:r>
              <a:rPr lang="en-US" sz="2800" dirty="0">
                <a:solidFill>
                  <a:srgbClr val="2FFF12"/>
                </a:solidFill>
                <a:effectLst/>
                <a:latin typeface="Andale Mono" panose="020B0509000000000004" pitchFamily="49" charset="0"/>
              </a:rPr>
              <a:t>-r--r-- 1 vanilla users    0 Jun 14 22:05 myfile2</a:t>
            </a:r>
          </a:p>
          <a:p>
            <a:r>
              <a:rPr lang="en-US" sz="2800" dirty="0">
                <a:solidFill>
                  <a:srgbClr val="2FFF12"/>
                </a:solidFill>
                <a:effectLst/>
                <a:latin typeface="Andale Mono" panose="020B0509000000000004" pitchFamily="49" charset="0"/>
              </a:rPr>
              <a:t>[</a:t>
            </a:r>
            <a:r>
              <a:rPr lang="en-US" sz="2800" dirty="0" err="1">
                <a:solidFill>
                  <a:srgbClr val="2FFF12"/>
                </a:solidFill>
                <a:effectLst/>
                <a:latin typeface="Andale Mono" panose="020B0509000000000004" pitchFamily="49" charset="0"/>
              </a:rPr>
              <a:t>vanilla@wheeler</a:t>
            </a:r>
            <a:r>
              <a:rPr lang="en-US" sz="2800" dirty="0">
                <a:solidFill>
                  <a:srgbClr val="2FFF12"/>
                </a:solidFill>
                <a:effectLst/>
                <a:latin typeface="Andale Mono" panose="020B0509000000000004" pitchFamily="49" charset="0"/>
              </a:rPr>
              <a:t> ~]$ </a:t>
            </a:r>
          </a:p>
        </p:txBody>
      </p:sp>
    </p:spTree>
    <p:extLst>
      <p:ext uri="{BB962C8B-B14F-4D97-AF65-F5344CB8AC3E}">
        <p14:creationId xmlns:p14="http://schemas.microsoft.com/office/powerpoint/2010/main" val="43398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12"/>
                                        </p:tgtEl>
                                        <p:attrNameLst>
                                          <p:attrName>style.visibility</p:attrName>
                                        </p:attrNameLst>
                                      </p:cBhvr>
                                      <p:to>
                                        <p:strVal val="visible"/>
                                      </p:to>
                                    </p:set>
                                    <p:animEffect transition="in" filter="fade">
                                      <p:cBhvr>
                                        <p:cTn id="7" dur="7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2" name="Title 3">
            <a:extLst>
              <a:ext uri="{FF2B5EF4-FFF2-40B4-BE49-F238E27FC236}">
                <a16:creationId xmlns:a16="http://schemas.microsoft.com/office/drawing/2014/main" id="{78610392-DAB5-108E-5CBC-5EA6AFCEDDBB}"/>
              </a:ext>
            </a:extLst>
          </p:cNvPr>
          <p:cNvSpPr txBox="1">
            <a:spLocks/>
          </p:cNvSpPr>
          <p:nvPr/>
        </p:nvSpPr>
        <p:spPr>
          <a:xfrm>
            <a:off x="969264" y="5154168"/>
            <a:ext cx="6973204" cy="126187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4100" dirty="0">
                <a:solidFill>
                  <a:schemeClr val="bg1"/>
                </a:solidFill>
              </a:rPr>
              <a:t>Figuring out where you going…</a:t>
            </a:r>
          </a:p>
        </p:txBody>
      </p:sp>
      <p:sp>
        <p:nvSpPr>
          <p:cNvPr id="6" name="TextBox 5">
            <a:extLst>
              <a:ext uri="{FF2B5EF4-FFF2-40B4-BE49-F238E27FC236}">
                <a16:creationId xmlns:a16="http://schemas.microsoft.com/office/drawing/2014/main" id="{281B1306-07C2-291F-A0E6-9CB0FB8A2174}"/>
              </a:ext>
            </a:extLst>
          </p:cNvPr>
          <p:cNvSpPr txBox="1"/>
          <p:nvPr/>
        </p:nvSpPr>
        <p:spPr>
          <a:xfrm>
            <a:off x="132834" y="218984"/>
            <a:ext cx="11544301" cy="2862322"/>
          </a:xfrm>
          <a:prstGeom prst="rect">
            <a:avLst/>
          </a:prstGeom>
          <a:noFill/>
        </p:spPr>
        <p:txBody>
          <a:bodyPr wrap="square">
            <a:spAutoFit/>
          </a:bodyPr>
          <a:lstStyle/>
          <a:p>
            <a:r>
              <a:rPr lang="en-US" sz="3600" dirty="0">
                <a:solidFill>
                  <a:srgbClr val="2FFF12"/>
                </a:solidFill>
                <a:effectLst/>
                <a:latin typeface="Andale Mono" panose="020B0509000000000004" pitchFamily="49" charset="0"/>
              </a:rPr>
              <a:t>[</a:t>
            </a:r>
            <a:r>
              <a:rPr lang="en-US" sz="3600" dirty="0" err="1">
                <a:solidFill>
                  <a:srgbClr val="2FFF12"/>
                </a:solidFill>
                <a:effectLst/>
                <a:latin typeface="Andale Mono" panose="020B0509000000000004" pitchFamily="49" charset="0"/>
              </a:rPr>
              <a:t>vanilla@wheeler</a:t>
            </a:r>
            <a:r>
              <a:rPr lang="en-US" sz="3600" dirty="0">
                <a:solidFill>
                  <a:srgbClr val="2FFF12"/>
                </a:solidFill>
                <a:effectLst/>
                <a:latin typeface="Andale Mono" panose="020B0509000000000004" pitchFamily="49" charset="0"/>
              </a:rPr>
              <a:t> ~]$ </a:t>
            </a:r>
            <a:r>
              <a:rPr lang="en-US" sz="3600" dirty="0">
                <a:solidFill>
                  <a:schemeClr val="accent1">
                    <a:lumMod val="20000"/>
                    <a:lumOff val="80000"/>
                  </a:schemeClr>
                </a:solidFill>
                <a:effectLst/>
                <a:latin typeface="Andale Mono" panose="020B0509000000000004" pitchFamily="49" charset="0"/>
              </a:rPr>
              <a:t>du -s</a:t>
            </a:r>
          </a:p>
          <a:p>
            <a:r>
              <a:rPr lang="en-US" sz="3600" dirty="0">
                <a:solidFill>
                  <a:srgbClr val="2FFF12"/>
                </a:solidFill>
                <a:effectLst/>
                <a:latin typeface="Andale Mono" panose="020B0509000000000004" pitchFamily="49" charset="0"/>
              </a:rPr>
              <a:t>499704 .</a:t>
            </a:r>
          </a:p>
          <a:p>
            <a:r>
              <a:rPr lang="en-US" sz="3600" dirty="0">
                <a:solidFill>
                  <a:srgbClr val="2FFF12"/>
                </a:solidFill>
                <a:effectLst/>
                <a:latin typeface="Andale Mono" panose="020B0509000000000004" pitchFamily="49" charset="0"/>
              </a:rPr>
              <a:t>[</a:t>
            </a:r>
            <a:r>
              <a:rPr lang="en-US" sz="3600" dirty="0" err="1">
                <a:solidFill>
                  <a:srgbClr val="2FFF12"/>
                </a:solidFill>
                <a:effectLst/>
                <a:latin typeface="Andale Mono" panose="020B0509000000000004" pitchFamily="49" charset="0"/>
              </a:rPr>
              <a:t>vanilla@wheeler</a:t>
            </a:r>
            <a:r>
              <a:rPr lang="en-US" sz="3600" dirty="0">
                <a:solidFill>
                  <a:srgbClr val="2FFF12"/>
                </a:solidFill>
                <a:effectLst/>
                <a:latin typeface="Andale Mono" panose="020B0509000000000004" pitchFamily="49" charset="0"/>
              </a:rPr>
              <a:t> ~]$ </a:t>
            </a:r>
            <a:r>
              <a:rPr lang="en-US" sz="3600" dirty="0">
                <a:solidFill>
                  <a:schemeClr val="accent1">
                    <a:lumMod val="20000"/>
                    <a:lumOff val="80000"/>
                  </a:schemeClr>
                </a:solidFill>
                <a:effectLst/>
                <a:latin typeface="Andale Mono" panose="020B0509000000000004" pitchFamily="49" charset="0"/>
              </a:rPr>
              <a:t>du -</a:t>
            </a:r>
            <a:r>
              <a:rPr lang="en-US" sz="3600" dirty="0" err="1">
                <a:solidFill>
                  <a:schemeClr val="accent1">
                    <a:lumMod val="20000"/>
                    <a:lumOff val="80000"/>
                  </a:schemeClr>
                </a:solidFill>
                <a:effectLst/>
                <a:latin typeface="Andale Mono" panose="020B0509000000000004" pitchFamily="49" charset="0"/>
              </a:rPr>
              <a:t>sh</a:t>
            </a:r>
            <a:endParaRPr lang="en-US" sz="3600" dirty="0">
              <a:solidFill>
                <a:schemeClr val="accent1">
                  <a:lumMod val="20000"/>
                  <a:lumOff val="80000"/>
                </a:schemeClr>
              </a:solidFill>
              <a:effectLst/>
              <a:latin typeface="Andale Mono" panose="020B0509000000000004" pitchFamily="49" charset="0"/>
            </a:endParaRPr>
          </a:p>
          <a:p>
            <a:r>
              <a:rPr lang="en-US" sz="3600" dirty="0">
                <a:solidFill>
                  <a:srgbClr val="2FFF12"/>
                </a:solidFill>
                <a:effectLst/>
                <a:latin typeface="Andale Mono" panose="020B0509000000000004" pitchFamily="49" charset="0"/>
              </a:rPr>
              <a:t>488M .</a:t>
            </a:r>
          </a:p>
          <a:p>
            <a:r>
              <a:rPr lang="en-US" sz="3600" dirty="0">
                <a:solidFill>
                  <a:srgbClr val="2FFF12"/>
                </a:solidFill>
                <a:effectLst/>
                <a:latin typeface="Andale Mono" panose="020B0509000000000004" pitchFamily="49" charset="0"/>
              </a:rPr>
              <a:t>[</a:t>
            </a:r>
            <a:r>
              <a:rPr lang="en-US" sz="3600" dirty="0" err="1">
                <a:solidFill>
                  <a:srgbClr val="2FFF12"/>
                </a:solidFill>
                <a:effectLst/>
                <a:latin typeface="Andale Mono" panose="020B0509000000000004" pitchFamily="49" charset="0"/>
              </a:rPr>
              <a:t>vanilla@wheeler</a:t>
            </a:r>
            <a:r>
              <a:rPr lang="en-US" sz="3600" dirty="0">
                <a:solidFill>
                  <a:srgbClr val="2FFF12"/>
                </a:solidFill>
                <a:effectLst/>
                <a:latin typeface="Andale Mono" panose="020B0509000000000004" pitchFamily="49" charset="0"/>
              </a:rPr>
              <a:t> ~]$ </a:t>
            </a:r>
          </a:p>
        </p:txBody>
      </p:sp>
    </p:spTree>
    <p:extLst>
      <p:ext uri="{BB962C8B-B14F-4D97-AF65-F5344CB8AC3E}">
        <p14:creationId xmlns:p14="http://schemas.microsoft.com/office/powerpoint/2010/main" val="921054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12"/>
                                        </p:tgtEl>
                                        <p:attrNameLst>
                                          <p:attrName>style.visibility</p:attrName>
                                        </p:attrNameLst>
                                      </p:cBhvr>
                                      <p:to>
                                        <p:strVal val="visible"/>
                                      </p:to>
                                    </p:set>
                                    <p:animEffect transition="in" filter="fade">
                                      <p:cBhvr>
                                        <p:cTn id="7" dur="7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2" name="Title 3">
            <a:extLst>
              <a:ext uri="{FF2B5EF4-FFF2-40B4-BE49-F238E27FC236}">
                <a16:creationId xmlns:a16="http://schemas.microsoft.com/office/drawing/2014/main" id="{78610392-DAB5-108E-5CBC-5EA6AFCEDDBB}"/>
              </a:ext>
            </a:extLst>
          </p:cNvPr>
          <p:cNvSpPr txBox="1">
            <a:spLocks/>
          </p:cNvSpPr>
          <p:nvPr/>
        </p:nvSpPr>
        <p:spPr>
          <a:xfrm>
            <a:off x="969264" y="5154168"/>
            <a:ext cx="6973204" cy="126187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4100" dirty="0">
                <a:solidFill>
                  <a:schemeClr val="bg1"/>
                </a:solidFill>
              </a:rPr>
              <a:t>Figuring out where you going…</a:t>
            </a:r>
          </a:p>
        </p:txBody>
      </p:sp>
      <p:sp>
        <p:nvSpPr>
          <p:cNvPr id="5" name="TextBox 4">
            <a:extLst>
              <a:ext uri="{FF2B5EF4-FFF2-40B4-BE49-F238E27FC236}">
                <a16:creationId xmlns:a16="http://schemas.microsoft.com/office/drawing/2014/main" id="{28D5806D-BA64-1AFC-9690-55308C964617}"/>
              </a:ext>
            </a:extLst>
          </p:cNvPr>
          <p:cNvSpPr txBox="1"/>
          <p:nvPr/>
        </p:nvSpPr>
        <p:spPr>
          <a:xfrm>
            <a:off x="94735" y="280750"/>
            <a:ext cx="12097265" cy="4401205"/>
          </a:xfrm>
          <a:prstGeom prst="rect">
            <a:avLst/>
          </a:prstGeom>
          <a:noFill/>
        </p:spPr>
        <p:txBody>
          <a:bodyPr wrap="square">
            <a:spAutoFit/>
          </a:bodyPr>
          <a:lstStyle/>
          <a:p>
            <a:r>
              <a:rPr lang="en-US" sz="2000" dirty="0">
                <a:solidFill>
                  <a:srgbClr val="2FFF12"/>
                </a:solidFill>
                <a:effectLst/>
                <a:latin typeface="Andale Mono" panose="020B0509000000000004" pitchFamily="49" charset="0"/>
              </a:rPr>
              <a:t>[</a:t>
            </a:r>
            <a:r>
              <a:rPr lang="en-US" sz="2000" dirty="0" err="1">
                <a:solidFill>
                  <a:srgbClr val="2FFF12"/>
                </a:solidFill>
                <a:effectLst/>
                <a:latin typeface="Andale Mono" panose="020B0509000000000004" pitchFamily="49" charset="0"/>
              </a:rPr>
              <a:t>vanilla@wheeler</a:t>
            </a:r>
            <a:r>
              <a:rPr lang="en-US" sz="2000" dirty="0">
                <a:solidFill>
                  <a:srgbClr val="2FFF12"/>
                </a:solidFill>
                <a:effectLst/>
                <a:latin typeface="Andale Mono" panose="020B0509000000000004" pitchFamily="49" charset="0"/>
              </a:rPr>
              <a:t> ~]$ </a:t>
            </a:r>
            <a:r>
              <a:rPr lang="en-US" sz="2000" dirty="0" err="1">
                <a:solidFill>
                  <a:schemeClr val="accent1">
                    <a:lumMod val="20000"/>
                    <a:lumOff val="80000"/>
                  </a:schemeClr>
                </a:solidFill>
                <a:effectLst/>
                <a:latin typeface="Andale Mono" panose="020B0509000000000004" pitchFamily="49" charset="0"/>
              </a:rPr>
              <a:t>df</a:t>
            </a:r>
            <a:r>
              <a:rPr lang="en-US" sz="2000" dirty="0">
                <a:solidFill>
                  <a:schemeClr val="accent1">
                    <a:lumMod val="20000"/>
                    <a:lumOff val="80000"/>
                  </a:schemeClr>
                </a:solidFill>
                <a:effectLst/>
                <a:latin typeface="Andale Mono" panose="020B0509000000000004" pitchFamily="49" charset="0"/>
              </a:rPr>
              <a:t> -h</a:t>
            </a:r>
          </a:p>
          <a:p>
            <a:r>
              <a:rPr lang="en-US" sz="2000" dirty="0">
                <a:solidFill>
                  <a:srgbClr val="2FFF12"/>
                </a:solidFill>
                <a:effectLst/>
                <a:latin typeface="Andale Mono" panose="020B0509000000000004" pitchFamily="49" charset="0"/>
              </a:rPr>
              <a:t>Filesystem                          Size  Used Avail Use% Mounted on</a:t>
            </a:r>
          </a:p>
          <a:p>
            <a:r>
              <a:rPr lang="en-US" sz="2000" dirty="0" err="1">
                <a:solidFill>
                  <a:srgbClr val="2FFF12"/>
                </a:solidFill>
                <a:effectLst/>
                <a:latin typeface="Andale Mono" panose="020B0509000000000004" pitchFamily="49" charset="0"/>
              </a:rPr>
              <a:t>devtmpfs</a:t>
            </a:r>
            <a:r>
              <a:rPr lang="en-US" sz="2000" dirty="0">
                <a:solidFill>
                  <a:srgbClr val="2FFF12"/>
                </a:solidFill>
                <a:effectLst/>
                <a:latin typeface="Andale Mono" panose="020B0509000000000004" pitchFamily="49" charset="0"/>
              </a:rPr>
              <a:t>                             24G     0   24G   0% /dev</a:t>
            </a:r>
          </a:p>
          <a:p>
            <a:r>
              <a:rPr lang="en-US" sz="2000" dirty="0" err="1">
                <a:solidFill>
                  <a:srgbClr val="2FFF12"/>
                </a:solidFill>
                <a:effectLst/>
                <a:latin typeface="Andale Mono" panose="020B0509000000000004" pitchFamily="49" charset="0"/>
              </a:rPr>
              <a:t>tmpfs</a:t>
            </a:r>
            <a:r>
              <a:rPr lang="en-US" sz="2000" dirty="0">
                <a:solidFill>
                  <a:srgbClr val="2FFF12"/>
                </a:solidFill>
                <a:effectLst/>
                <a:latin typeface="Andale Mono" panose="020B0509000000000004" pitchFamily="49" charset="0"/>
              </a:rPr>
              <a:t>                                24G   64K   24G   1% /dev/</a:t>
            </a:r>
            <a:r>
              <a:rPr lang="en-US" sz="2000" dirty="0" err="1">
                <a:solidFill>
                  <a:srgbClr val="2FFF12"/>
                </a:solidFill>
                <a:effectLst/>
                <a:latin typeface="Andale Mono" panose="020B0509000000000004" pitchFamily="49" charset="0"/>
              </a:rPr>
              <a:t>shm</a:t>
            </a:r>
            <a:endParaRPr lang="en-US" sz="2000" dirty="0">
              <a:solidFill>
                <a:srgbClr val="2FFF12"/>
              </a:solidFill>
              <a:effectLst/>
              <a:latin typeface="Andale Mono" panose="020B0509000000000004" pitchFamily="49" charset="0"/>
            </a:endParaRPr>
          </a:p>
          <a:p>
            <a:r>
              <a:rPr lang="en-US" sz="2000" dirty="0" err="1">
                <a:solidFill>
                  <a:srgbClr val="2FFF12"/>
                </a:solidFill>
                <a:effectLst/>
                <a:latin typeface="Andale Mono" panose="020B0509000000000004" pitchFamily="49" charset="0"/>
              </a:rPr>
              <a:t>tmpfs</a:t>
            </a:r>
            <a:r>
              <a:rPr lang="en-US" sz="2000" dirty="0">
                <a:solidFill>
                  <a:srgbClr val="2FFF12"/>
                </a:solidFill>
                <a:effectLst/>
                <a:latin typeface="Andale Mono" panose="020B0509000000000004" pitchFamily="49" charset="0"/>
              </a:rPr>
              <a:t>                                24G  968M   23G   5% /run</a:t>
            </a:r>
          </a:p>
          <a:p>
            <a:r>
              <a:rPr lang="en-US" sz="2000" dirty="0" err="1">
                <a:solidFill>
                  <a:srgbClr val="2FFF12"/>
                </a:solidFill>
                <a:effectLst/>
                <a:latin typeface="Andale Mono" panose="020B0509000000000004" pitchFamily="49" charset="0"/>
              </a:rPr>
              <a:t>tmpfs</a:t>
            </a:r>
            <a:r>
              <a:rPr lang="en-US" sz="2000" dirty="0">
                <a:solidFill>
                  <a:srgbClr val="2FFF12"/>
                </a:solidFill>
                <a:effectLst/>
                <a:latin typeface="Andale Mono" panose="020B0509000000000004" pitchFamily="49" charset="0"/>
              </a:rPr>
              <a:t>                                24G     0   24G   0% /sys/fs/</a:t>
            </a:r>
            <a:r>
              <a:rPr lang="en-US" sz="2000" dirty="0" err="1">
                <a:solidFill>
                  <a:srgbClr val="2FFF12"/>
                </a:solidFill>
                <a:effectLst/>
                <a:latin typeface="Andale Mono" panose="020B0509000000000004" pitchFamily="49" charset="0"/>
              </a:rPr>
              <a:t>cgroup</a:t>
            </a:r>
            <a:endParaRPr lang="en-US" sz="2000" dirty="0">
              <a:solidFill>
                <a:srgbClr val="2FFF12"/>
              </a:solidFill>
              <a:effectLst/>
              <a:latin typeface="Andale Mono" panose="020B0509000000000004" pitchFamily="49" charset="0"/>
            </a:endParaRPr>
          </a:p>
          <a:p>
            <a:r>
              <a:rPr lang="en-US" sz="2000" dirty="0">
                <a:solidFill>
                  <a:srgbClr val="2FFF12"/>
                </a:solidFill>
                <a:effectLst/>
                <a:latin typeface="Andale Mono" panose="020B0509000000000004" pitchFamily="49" charset="0"/>
              </a:rPr>
              <a:t>/dev/mapper/centos-root             930G  567G  363G  61% /</a:t>
            </a:r>
          </a:p>
          <a:p>
            <a:r>
              <a:rPr lang="en-US" sz="2000" dirty="0">
                <a:solidFill>
                  <a:srgbClr val="2FFF12"/>
                </a:solidFill>
                <a:effectLst/>
                <a:latin typeface="Andale Mono" panose="020B0509000000000004" pitchFamily="49" charset="0"/>
              </a:rPr>
              <a:t>/dev/sdc2                           836G   72G  764G   9% /</a:t>
            </a:r>
            <a:r>
              <a:rPr lang="en-US" sz="2000" dirty="0" err="1">
                <a:solidFill>
                  <a:srgbClr val="2FFF12"/>
                </a:solidFill>
                <a:effectLst/>
                <a:latin typeface="Andale Mono" panose="020B0509000000000004" pitchFamily="49" charset="0"/>
              </a:rPr>
              <a:t>tmp</a:t>
            </a:r>
            <a:endParaRPr lang="en-US" sz="2000" dirty="0">
              <a:solidFill>
                <a:srgbClr val="2FFF12"/>
              </a:solidFill>
              <a:effectLst/>
              <a:latin typeface="Andale Mono" panose="020B0509000000000004" pitchFamily="49" charset="0"/>
            </a:endParaRPr>
          </a:p>
          <a:p>
            <a:r>
              <a:rPr lang="en-US" sz="2000" dirty="0">
                <a:solidFill>
                  <a:srgbClr val="2FFF12"/>
                </a:solidFill>
                <a:effectLst/>
                <a:latin typeface="Andale Mono" panose="020B0509000000000004" pitchFamily="49" charset="0"/>
              </a:rPr>
              <a:t>/dev/md126p1                        2.0G  333M  1.7G  17% /boot</a:t>
            </a:r>
          </a:p>
          <a:p>
            <a:r>
              <a:rPr lang="en-US" sz="2000" dirty="0">
                <a:solidFill>
                  <a:srgbClr val="2FFF12"/>
                </a:solidFill>
                <a:effectLst/>
                <a:latin typeface="Andale Mono" panose="020B0509000000000004" pitchFamily="49" charset="0"/>
              </a:rPr>
              <a:t>172.17.2.254:/</a:t>
            </a:r>
            <a:r>
              <a:rPr lang="en-US" sz="2000" dirty="0" err="1">
                <a:solidFill>
                  <a:srgbClr val="2FFF12"/>
                </a:solidFill>
                <a:effectLst/>
                <a:latin typeface="Andale Mono" panose="020B0509000000000004" pitchFamily="49" charset="0"/>
              </a:rPr>
              <a:t>mnt</a:t>
            </a:r>
            <a:r>
              <a:rPr lang="en-US" sz="2000" dirty="0">
                <a:solidFill>
                  <a:srgbClr val="2FFF12"/>
                </a:solidFill>
                <a:effectLst/>
                <a:latin typeface="Andale Mono" panose="020B0509000000000004" pitchFamily="49" charset="0"/>
              </a:rPr>
              <a:t>/wheeler-scratch    37T   28T  8.7T  77% /wheeler/scratch</a:t>
            </a:r>
          </a:p>
          <a:p>
            <a:r>
              <a:rPr lang="en-US" sz="2000" dirty="0">
                <a:solidFill>
                  <a:srgbClr val="2FFF12"/>
                </a:solidFill>
                <a:effectLst/>
                <a:latin typeface="Andale Mono" panose="020B0509000000000004" pitchFamily="49" charset="0"/>
              </a:rPr>
              <a:t>172.17.2.255:/</a:t>
            </a:r>
            <a:r>
              <a:rPr lang="en-US" sz="2000" dirty="0" err="1">
                <a:solidFill>
                  <a:srgbClr val="2FFF12"/>
                </a:solidFill>
                <a:effectLst/>
                <a:latin typeface="Andale Mono" panose="020B0509000000000004" pitchFamily="49" charset="0"/>
              </a:rPr>
              <a:t>mnt</a:t>
            </a:r>
            <a:r>
              <a:rPr lang="en-US" sz="2000" dirty="0">
                <a:solidFill>
                  <a:srgbClr val="2FFF12"/>
                </a:solidFill>
                <a:effectLst/>
                <a:latin typeface="Andale Mono" panose="020B0509000000000004" pitchFamily="49" charset="0"/>
              </a:rPr>
              <a:t>/wheeler-scratch2   37T   28T  9.0T  76% /wheeler/scratch2</a:t>
            </a:r>
          </a:p>
          <a:p>
            <a:r>
              <a:rPr lang="en-US" sz="2000" dirty="0" err="1">
                <a:solidFill>
                  <a:srgbClr val="2FFF12"/>
                </a:solidFill>
                <a:effectLst/>
                <a:latin typeface="Andale Mono" panose="020B0509000000000004" pitchFamily="49" charset="0"/>
              </a:rPr>
              <a:t>beegfs_nodev</a:t>
            </a:r>
            <a:r>
              <a:rPr lang="en-US" sz="2000" dirty="0">
                <a:solidFill>
                  <a:srgbClr val="2FFF12"/>
                </a:solidFill>
                <a:effectLst/>
                <a:latin typeface="Andale Mono" panose="020B0509000000000004" pitchFamily="49" charset="0"/>
              </a:rPr>
              <a:t>                        110T   51T   60T  46% /</a:t>
            </a:r>
            <a:r>
              <a:rPr lang="en-US" sz="2000" dirty="0" err="1">
                <a:solidFill>
                  <a:srgbClr val="2FFF12"/>
                </a:solidFill>
                <a:effectLst/>
                <a:latin typeface="Andale Mono" panose="020B0509000000000004" pitchFamily="49" charset="0"/>
              </a:rPr>
              <a:t>carc</a:t>
            </a:r>
            <a:r>
              <a:rPr lang="en-US" sz="2000" dirty="0">
                <a:solidFill>
                  <a:srgbClr val="2FFF12"/>
                </a:solidFill>
                <a:effectLst/>
                <a:latin typeface="Andale Mono" panose="020B0509000000000004" pitchFamily="49" charset="0"/>
              </a:rPr>
              <a:t>/scratch</a:t>
            </a:r>
          </a:p>
          <a:p>
            <a:r>
              <a:rPr lang="en-US" sz="2000" dirty="0">
                <a:solidFill>
                  <a:srgbClr val="2FFF12"/>
                </a:solidFill>
                <a:effectLst/>
                <a:latin typeface="Andale Mono" panose="020B0509000000000004" pitchFamily="49" charset="0"/>
              </a:rPr>
              <a:t>chama:/home/homes                    65T   36T   30T  55% /users</a:t>
            </a:r>
          </a:p>
          <a:p>
            <a:r>
              <a:rPr lang="en-US" sz="2000" dirty="0">
                <a:solidFill>
                  <a:srgbClr val="2FFF12"/>
                </a:solidFill>
                <a:effectLst/>
                <a:latin typeface="Andale Mono" panose="020B0509000000000004" pitchFamily="49" charset="0"/>
              </a:rPr>
              <a:t>chama:/home/</a:t>
            </a:r>
            <a:r>
              <a:rPr lang="en-US" sz="2000" dirty="0" err="1">
                <a:solidFill>
                  <a:srgbClr val="2FFF12"/>
                </a:solidFill>
                <a:effectLst/>
                <a:latin typeface="Andale Mono" panose="020B0509000000000004" pitchFamily="49" charset="0"/>
              </a:rPr>
              <a:t>carc_projects</a:t>
            </a:r>
            <a:r>
              <a:rPr lang="en-US" sz="2000" dirty="0">
                <a:solidFill>
                  <a:srgbClr val="2FFF12"/>
                </a:solidFill>
                <a:effectLst/>
                <a:latin typeface="Andale Mono" panose="020B0509000000000004" pitchFamily="49" charset="0"/>
              </a:rPr>
              <a:t>            65T   36T   30T  55% /projects</a:t>
            </a:r>
          </a:p>
        </p:txBody>
      </p:sp>
    </p:spTree>
    <p:extLst>
      <p:ext uri="{BB962C8B-B14F-4D97-AF65-F5344CB8AC3E}">
        <p14:creationId xmlns:p14="http://schemas.microsoft.com/office/powerpoint/2010/main" val="303299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12"/>
                                        </p:tgtEl>
                                        <p:attrNameLst>
                                          <p:attrName>style.visibility</p:attrName>
                                        </p:attrNameLst>
                                      </p:cBhvr>
                                      <p:to>
                                        <p:strVal val="visible"/>
                                      </p:to>
                                    </p:set>
                                    <p:animEffect transition="in" filter="fade">
                                      <p:cBhvr>
                                        <p:cTn id="7" dur="7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2" name="Title 3">
            <a:extLst>
              <a:ext uri="{FF2B5EF4-FFF2-40B4-BE49-F238E27FC236}">
                <a16:creationId xmlns:a16="http://schemas.microsoft.com/office/drawing/2014/main" id="{78610392-DAB5-108E-5CBC-5EA6AFCEDDBB}"/>
              </a:ext>
            </a:extLst>
          </p:cNvPr>
          <p:cNvSpPr txBox="1">
            <a:spLocks/>
          </p:cNvSpPr>
          <p:nvPr/>
        </p:nvSpPr>
        <p:spPr>
          <a:xfrm>
            <a:off x="969264" y="5154168"/>
            <a:ext cx="6973204" cy="126187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4100" dirty="0">
                <a:solidFill>
                  <a:schemeClr val="bg1"/>
                </a:solidFill>
              </a:rPr>
              <a:t>Figuring out where you going…</a:t>
            </a:r>
          </a:p>
        </p:txBody>
      </p:sp>
      <p:sp>
        <p:nvSpPr>
          <p:cNvPr id="6" name="TextBox 5">
            <a:extLst>
              <a:ext uri="{FF2B5EF4-FFF2-40B4-BE49-F238E27FC236}">
                <a16:creationId xmlns:a16="http://schemas.microsoft.com/office/drawing/2014/main" id="{CB6EB0DE-F575-BB5D-10F0-D720303FC181}"/>
              </a:ext>
            </a:extLst>
          </p:cNvPr>
          <p:cNvSpPr txBox="1"/>
          <p:nvPr/>
        </p:nvSpPr>
        <p:spPr>
          <a:xfrm>
            <a:off x="-61783" y="186546"/>
            <a:ext cx="12278497" cy="1938992"/>
          </a:xfrm>
          <a:prstGeom prst="rect">
            <a:avLst/>
          </a:prstGeom>
          <a:noFill/>
        </p:spPr>
        <p:txBody>
          <a:bodyPr wrap="square">
            <a:spAutoFit/>
          </a:bodyPr>
          <a:lstStyle/>
          <a:p>
            <a:r>
              <a:rPr lang="en-US" sz="2000" dirty="0">
                <a:solidFill>
                  <a:srgbClr val="2FFF12"/>
                </a:solidFill>
                <a:effectLst/>
                <a:latin typeface="Andale Mono" panose="020B0509000000000004" pitchFamily="49" charset="0"/>
              </a:rPr>
              <a:t>[</a:t>
            </a:r>
            <a:r>
              <a:rPr lang="en-US" sz="2000" dirty="0" err="1">
                <a:solidFill>
                  <a:srgbClr val="2FFF12"/>
                </a:solidFill>
                <a:effectLst/>
                <a:latin typeface="Andale Mono" panose="020B0509000000000004" pitchFamily="49" charset="0"/>
              </a:rPr>
              <a:t>vanilla@wheeler</a:t>
            </a:r>
            <a:r>
              <a:rPr lang="en-US" sz="2000" dirty="0">
                <a:solidFill>
                  <a:srgbClr val="2FFF12"/>
                </a:solidFill>
                <a:effectLst/>
                <a:latin typeface="Andale Mono" panose="020B0509000000000004" pitchFamily="49" charset="0"/>
              </a:rPr>
              <a:t> ~]$ </a:t>
            </a:r>
            <a:r>
              <a:rPr lang="en-US" sz="2000" dirty="0">
                <a:solidFill>
                  <a:schemeClr val="accent1">
                    <a:lumMod val="20000"/>
                    <a:lumOff val="80000"/>
                  </a:schemeClr>
                </a:solidFill>
                <a:effectLst/>
                <a:latin typeface="Andale Mono" panose="020B0509000000000004" pitchFamily="49" charset="0"/>
              </a:rPr>
              <a:t>quota -s</a:t>
            </a:r>
          </a:p>
          <a:p>
            <a:r>
              <a:rPr lang="en-US" sz="2000" dirty="0">
                <a:solidFill>
                  <a:srgbClr val="2FFF12"/>
                </a:solidFill>
                <a:effectLst/>
                <a:latin typeface="Andale Mono" panose="020B0509000000000004" pitchFamily="49" charset="0"/>
              </a:rPr>
              <a:t>Disk quotas for user vanilla (</a:t>
            </a:r>
            <a:r>
              <a:rPr lang="en-US" sz="2000" dirty="0" err="1">
                <a:solidFill>
                  <a:srgbClr val="2FFF12"/>
                </a:solidFill>
                <a:effectLst/>
                <a:latin typeface="Andale Mono" panose="020B0509000000000004" pitchFamily="49" charset="0"/>
              </a:rPr>
              <a:t>uid</a:t>
            </a:r>
            <a:r>
              <a:rPr lang="en-US" sz="2000" dirty="0">
                <a:solidFill>
                  <a:srgbClr val="2FFF12"/>
                </a:solidFill>
                <a:effectLst/>
                <a:latin typeface="Andale Mono" panose="020B0509000000000004" pitchFamily="49" charset="0"/>
              </a:rPr>
              <a:t> 659): </a:t>
            </a:r>
          </a:p>
          <a:p>
            <a:r>
              <a:rPr lang="en-US" sz="2000" dirty="0">
                <a:solidFill>
                  <a:srgbClr val="2FFF12"/>
                </a:solidFill>
                <a:effectLst/>
                <a:latin typeface="Andale Mono" panose="020B0509000000000004" pitchFamily="49" charset="0"/>
              </a:rPr>
              <a:t>     Filesystem   space   quota   limit   grace   files   quota   limit   grace</a:t>
            </a:r>
          </a:p>
          <a:p>
            <a:r>
              <a:rPr lang="en-US" sz="2000" dirty="0">
                <a:solidFill>
                  <a:srgbClr val="2FFF12"/>
                </a:solidFill>
                <a:effectLst/>
                <a:latin typeface="Andale Mono" panose="020B0509000000000004" pitchFamily="49" charset="0"/>
              </a:rPr>
              <a:t>chama:/home/homes</a:t>
            </a:r>
          </a:p>
          <a:p>
            <a:r>
              <a:rPr lang="en-US" sz="2000" dirty="0">
                <a:solidFill>
                  <a:srgbClr val="2FFF12"/>
                </a:solidFill>
                <a:effectLst/>
                <a:latin typeface="Andale Mono" panose="020B0509000000000004" pitchFamily="49" charset="0"/>
              </a:rPr>
              <a:t>                   488M    100G    200G             315   4295m   4295m        </a:t>
            </a:r>
          </a:p>
          <a:p>
            <a:r>
              <a:rPr lang="en-US" sz="2000" dirty="0">
                <a:solidFill>
                  <a:srgbClr val="2FFF12"/>
                </a:solidFill>
                <a:effectLst/>
                <a:latin typeface="Andale Mono" panose="020B0509000000000004" pitchFamily="49" charset="0"/>
              </a:rPr>
              <a:t>[</a:t>
            </a:r>
            <a:r>
              <a:rPr lang="en-US" sz="2000" dirty="0" err="1">
                <a:solidFill>
                  <a:srgbClr val="2FFF12"/>
                </a:solidFill>
                <a:effectLst/>
                <a:latin typeface="Andale Mono" panose="020B0509000000000004" pitchFamily="49" charset="0"/>
              </a:rPr>
              <a:t>vanilla@wheeler</a:t>
            </a:r>
            <a:r>
              <a:rPr lang="en-US" sz="2000" dirty="0">
                <a:solidFill>
                  <a:srgbClr val="2FFF12"/>
                </a:solidFill>
                <a:effectLst/>
                <a:latin typeface="Andale Mono" panose="020B0509000000000004" pitchFamily="49" charset="0"/>
              </a:rPr>
              <a:t> ~]$ </a:t>
            </a:r>
          </a:p>
        </p:txBody>
      </p:sp>
    </p:spTree>
    <p:extLst>
      <p:ext uri="{BB962C8B-B14F-4D97-AF65-F5344CB8AC3E}">
        <p14:creationId xmlns:p14="http://schemas.microsoft.com/office/powerpoint/2010/main" val="2682689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12"/>
                                        </p:tgtEl>
                                        <p:attrNameLst>
                                          <p:attrName>style.visibility</p:attrName>
                                        </p:attrNameLst>
                                      </p:cBhvr>
                                      <p:to>
                                        <p:strVal val="visible"/>
                                      </p:to>
                                    </p:set>
                                    <p:animEffect transition="in" filter="fade">
                                      <p:cBhvr>
                                        <p:cTn id="7" dur="7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2" name="Title 3">
            <a:extLst>
              <a:ext uri="{FF2B5EF4-FFF2-40B4-BE49-F238E27FC236}">
                <a16:creationId xmlns:a16="http://schemas.microsoft.com/office/drawing/2014/main" id="{78610392-DAB5-108E-5CBC-5EA6AFCEDDBB}"/>
              </a:ext>
            </a:extLst>
          </p:cNvPr>
          <p:cNvSpPr txBox="1">
            <a:spLocks/>
          </p:cNvSpPr>
          <p:nvPr/>
        </p:nvSpPr>
        <p:spPr>
          <a:xfrm>
            <a:off x="969264" y="5154168"/>
            <a:ext cx="6973204" cy="126187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4100" dirty="0">
                <a:solidFill>
                  <a:schemeClr val="bg1"/>
                </a:solidFill>
              </a:rPr>
              <a:t>Figuring out what you’ve got…</a:t>
            </a:r>
          </a:p>
        </p:txBody>
      </p:sp>
      <p:sp>
        <p:nvSpPr>
          <p:cNvPr id="5" name="TextBox 4">
            <a:extLst>
              <a:ext uri="{FF2B5EF4-FFF2-40B4-BE49-F238E27FC236}">
                <a16:creationId xmlns:a16="http://schemas.microsoft.com/office/drawing/2014/main" id="{C31E62E1-A768-3C28-6DC0-66FE83433DE4}"/>
              </a:ext>
            </a:extLst>
          </p:cNvPr>
          <p:cNvSpPr txBox="1"/>
          <p:nvPr/>
        </p:nvSpPr>
        <p:spPr>
          <a:xfrm>
            <a:off x="135923" y="247135"/>
            <a:ext cx="11899557" cy="2862322"/>
          </a:xfrm>
          <a:prstGeom prst="rect">
            <a:avLst/>
          </a:prstGeom>
          <a:noFill/>
        </p:spPr>
        <p:txBody>
          <a:bodyPr wrap="square">
            <a:spAutoFit/>
          </a:bodyPr>
          <a:lstStyle/>
          <a:p>
            <a:r>
              <a:rPr lang="en-US" sz="2000" dirty="0">
                <a:solidFill>
                  <a:srgbClr val="2FFF12"/>
                </a:solidFill>
                <a:effectLst/>
                <a:latin typeface="Andale Mono" panose="020B0509000000000004" pitchFamily="49" charset="0"/>
              </a:rPr>
              <a:t>[</a:t>
            </a:r>
            <a:r>
              <a:rPr lang="en-US" sz="2000" dirty="0" err="1">
                <a:solidFill>
                  <a:srgbClr val="2FFF12"/>
                </a:solidFill>
                <a:effectLst/>
                <a:latin typeface="Andale Mono" panose="020B0509000000000004" pitchFamily="49" charset="0"/>
              </a:rPr>
              <a:t>vanilla@wheeler</a:t>
            </a:r>
            <a:r>
              <a:rPr lang="en-US" sz="2000" dirty="0">
                <a:solidFill>
                  <a:srgbClr val="2FFF12"/>
                </a:solidFill>
                <a:effectLst/>
                <a:latin typeface="Andale Mono" panose="020B0509000000000004" pitchFamily="49" charset="0"/>
              </a:rPr>
              <a:t> ~]$ </a:t>
            </a:r>
            <a:r>
              <a:rPr lang="en-US" sz="2000" dirty="0">
                <a:solidFill>
                  <a:schemeClr val="accent1">
                    <a:lumMod val="20000"/>
                    <a:lumOff val="80000"/>
                  </a:schemeClr>
                </a:solidFill>
                <a:effectLst/>
                <a:latin typeface="Andale Mono" panose="020B0509000000000004" pitchFamily="49" charset="0"/>
              </a:rPr>
              <a:t>stat </a:t>
            </a:r>
            <a:r>
              <a:rPr lang="en-US" sz="2000" dirty="0" err="1">
                <a:solidFill>
                  <a:schemeClr val="accent1">
                    <a:lumMod val="20000"/>
                    <a:lumOff val="80000"/>
                  </a:schemeClr>
                </a:solidFill>
                <a:effectLst/>
                <a:latin typeface="Andale Mono" panose="020B0509000000000004" pitchFamily="49" charset="0"/>
              </a:rPr>
              <a:t>mystuff</a:t>
            </a:r>
            <a:r>
              <a:rPr lang="en-US" sz="2000" dirty="0">
                <a:solidFill>
                  <a:schemeClr val="accent1">
                    <a:lumMod val="20000"/>
                    <a:lumOff val="80000"/>
                  </a:schemeClr>
                </a:solidFill>
                <a:effectLst/>
                <a:latin typeface="Andale Mono" panose="020B0509000000000004" pitchFamily="49" charset="0"/>
              </a:rPr>
              <a:t>/myfile1</a:t>
            </a:r>
          </a:p>
          <a:p>
            <a:r>
              <a:rPr lang="en-US" sz="2000" dirty="0">
                <a:solidFill>
                  <a:srgbClr val="2FFF12"/>
                </a:solidFill>
                <a:effectLst/>
                <a:latin typeface="Andale Mono" panose="020B0509000000000004" pitchFamily="49" charset="0"/>
              </a:rPr>
              <a:t>  File: ‘</a:t>
            </a:r>
            <a:r>
              <a:rPr lang="en-US" sz="2000" dirty="0" err="1">
                <a:solidFill>
                  <a:srgbClr val="2FFF12"/>
                </a:solidFill>
                <a:effectLst/>
                <a:latin typeface="Andale Mono" panose="020B0509000000000004" pitchFamily="49" charset="0"/>
              </a:rPr>
              <a:t>mystuff</a:t>
            </a:r>
            <a:r>
              <a:rPr lang="en-US" sz="2000" dirty="0">
                <a:solidFill>
                  <a:srgbClr val="2FFF12"/>
                </a:solidFill>
                <a:effectLst/>
                <a:latin typeface="Andale Mono" panose="020B0509000000000004" pitchFamily="49" charset="0"/>
              </a:rPr>
              <a:t>/myfile1’</a:t>
            </a:r>
          </a:p>
          <a:p>
            <a:r>
              <a:rPr lang="en-US" sz="2000" dirty="0">
                <a:solidFill>
                  <a:srgbClr val="2FFF12"/>
                </a:solidFill>
                <a:effectLst/>
                <a:latin typeface="Andale Mono" panose="020B0509000000000004" pitchFamily="49" charset="0"/>
              </a:rPr>
              <a:t>  Size: 483165473 Blocks: 947408     IO Block: 65536  regular file</a:t>
            </a:r>
          </a:p>
          <a:p>
            <a:r>
              <a:rPr lang="en-US" sz="2000" dirty="0">
                <a:solidFill>
                  <a:srgbClr val="2FFF12"/>
                </a:solidFill>
                <a:effectLst/>
                <a:latin typeface="Andale Mono" panose="020B0509000000000004" pitchFamily="49" charset="0"/>
              </a:rPr>
              <a:t>Device: 28h/40d </a:t>
            </a:r>
            <a:r>
              <a:rPr lang="en-US" sz="2000" dirty="0" err="1">
                <a:solidFill>
                  <a:srgbClr val="2FFF12"/>
                </a:solidFill>
                <a:effectLst/>
                <a:latin typeface="Andale Mono" panose="020B0509000000000004" pitchFamily="49" charset="0"/>
              </a:rPr>
              <a:t>Inode</a:t>
            </a:r>
            <a:r>
              <a:rPr lang="en-US" sz="2000" dirty="0">
                <a:solidFill>
                  <a:srgbClr val="2FFF12"/>
                </a:solidFill>
                <a:effectLst/>
                <a:latin typeface="Andale Mono" panose="020B0509000000000004" pitchFamily="49" charset="0"/>
              </a:rPr>
              <a:t>: 9232782834205560540  Links: 1</a:t>
            </a:r>
          </a:p>
          <a:p>
            <a:r>
              <a:rPr lang="en-US" sz="2000" dirty="0">
                <a:solidFill>
                  <a:srgbClr val="2FFF12"/>
                </a:solidFill>
                <a:effectLst/>
                <a:latin typeface="Andale Mono" panose="020B0509000000000004" pitchFamily="49" charset="0"/>
              </a:rPr>
              <a:t>Access: (0644/-</a:t>
            </a:r>
            <a:r>
              <a:rPr lang="en-US" sz="2000" dirty="0" err="1">
                <a:solidFill>
                  <a:srgbClr val="2FFF12"/>
                </a:solidFill>
                <a:effectLst/>
                <a:latin typeface="Andale Mono" panose="020B0509000000000004" pitchFamily="49" charset="0"/>
              </a:rPr>
              <a:t>rw</a:t>
            </a:r>
            <a:r>
              <a:rPr lang="en-US" sz="2000" dirty="0">
                <a:solidFill>
                  <a:srgbClr val="2FFF12"/>
                </a:solidFill>
                <a:effectLst/>
                <a:latin typeface="Andale Mono" panose="020B0509000000000004" pitchFamily="49" charset="0"/>
              </a:rPr>
              <a:t>-r--r--)  </a:t>
            </a:r>
            <a:r>
              <a:rPr lang="en-US" sz="2000" dirty="0" err="1">
                <a:solidFill>
                  <a:srgbClr val="2FFF12"/>
                </a:solidFill>
                <a:effectLst/>
                <a:latin typeface="Andale Mono" panose="020B0509000000000004" pitchFamily="49" charset="0"/>
              </a:rPr>
              <a:t>Uid</a:t>
            </a:r>
            <a:r>
              <a:rPr lang="en-US" sz="2000" dirty="0">
                <a:solidFill>
                  <a:srgbClr val="2FFF12"/>
                </a:solidFill>
                <a:effectLst/>
                <a:latin typeface="Andale Mono" panose="020B0509000000000004" pitchFamily="49" charset="0"/>
              </a:rPr>
              <a:t>: (  659/ vanilla)   Gid: (  100/   users)</a:t>
            </a:r>
          </a:p>
          <a:p>
            <a:r>
              <a:rPr lang="en-US" sz="2000" dirty="0">
                <a:solidFill>
                  <a:srgbClr val="2FFF12"/>
                </a:solidFill>
                <a:effectLst/>
                <a:latin typeface="Andale Mono" panose="020B0509000000000004" pitchFamily="49" charset="0"/>
              </a:rPr>
              <a:t>Access: 2022-06-14 22:05:27.503289000 -0600</a:t>
            </a:r>
          </a:p>
          <a:p>
            <a:r>
              <a:rPr lang="en-US" sz="2000" dirty="0">
                <a:solidFill>
                  <a:srgbClr val="2FFF12"/>
                </a:solidFill>
                <a:effectLst/>
                <a:latin typeface="Andale Mono" panose="020B0509000000000004" pitchFamily="49" charset="0"/>
              </a:rPr>
              <a:t>Modify: 2022-06-14 23:20:26.945918000 -0600</a:t>
            </a:r>
          </a:p>
          <a:p>
            <a:r>
              <a:rPr lang="en-US" sz="2000" dirty="0">
                <a:solidFill>
                  <a:srgbClr val="2FFF12"/>
                </a:solidFill>
                <a:effectLst/>
                <a:latin typeface="Andale Mono" panose="020B0509000000000004" pitchFamily="49" charset="0"/>
              </a:rPr>
              <a:t>Change: 2022-06-14 23:20:48.754917000 -0600</a:t>
            </a:r>
          </a:p>
          <a:p>
            <a:r>
              <a:rPr lang="en-US" sz="2000" dirty="0">
                <a:solidFill>
                  <a:srgbClr val="2FFF12"/>
                </a:solidFill>
                <a:effectLst/>
                <a:latin typeface="Andale Mono" panose="020B0509000000000004" pitchFamily="49" charset="0"/>
              </a:rPr>
              <a:t> Birth: -</a:t>
            </a:r>
          </a:p>
        </p:txBody>
      </p:sp>
    </p:spTree>
    <p:extLst>
      <p:ext uri="{BB962C8B-B14F-4D97-AF65-F5344CB8AC3E}">
        <p14:creationId xmlns:p14="http://schemas.microsoft.com/office/powerpoint/2010/main" val="3209164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12"/>
                                        </p:tgtEl>
                                        <p:attrNameLst>
                                          <p:attrName>style.visibility</p:attrName>
                                        </p:attrNameLst>
                                      </p:cBhvr>
                                      <p:to>
                                        <p:strVal val="visible"/>
                                      </p:to>
                                    </p:set>
                                    <p:animEffect transition="in" filter="fade">
                                      <p:cBhvr>
                                        <p:cTn id="7" dur="7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2" name="Title 3">
            <a:extLst>
              <a:ext uri="{FF2B5EF4-FFF2-40B4-BE49-F238E27FC236}">
                <a16:creationId xmlns:a16="http://schemas.microsoft.com/office/drawing/2014/main" id="{78610392-DAB5-108E-5CBC-5EA6AFCEDDBB}"/>
              </a:ext>
            </a:extLst>
          </p:cNvPr>
          <p:cNvSpPr txBox="1">
            <a:spLocks/>
          </p:cNvSpPr>
          <p:nvPr/>
        </p:nvSpPr>
        <p:spPr>
          <a:xfrm>
            <a:off x="969264" y="5154168"/>
            <a:ext cx="6973204" cy="126187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4100" dirty="0">
                <a:solidFill>
                  <a:schemeClr val="bg1"/>
                </a:solidFill>
              </a:rPr>
              <a:t>Figuring out what you’ve got…</a:t>
            </a:r>
          </a:p>
        </p:txBody>
      </p:sp>
      <p:sp>
        <p:nvSpPr>
          <p:cNvPr id="6" name="TextBox 5">
            <a:extLst>
              <a:ext uri="{FF2B5EF4-FFF2-40B4-BE49-F238E27FC236}">
                <a16:creationId xmlns:a16="http://schemas.microsoft.com/office/drawing/2014/main" id="{23696B94-75B8-1459-498E-56F923A78FD7}"/>
              </a:ext>
            </a:extLst>
          </p:cNvPr>
          <p:cNvSpPr txBox="1"/>
          <p:nvPr/>
        </p:nvSpPr>
        <p:spPr>
          <a:xfrm>
            <a:off x="515894" y="441960"/>
            <a:ext cx="11050029" cy="1200329"/>
          </a:xfrm>
          <a:prstGeom prst="rect">
            <a:avLst/>
          </a:prstGeom>
          <a:noFill/>
        </p:spPr>
        <p:txBody>
          <a:bodyPr wrap="square">
            <a:spAutoFit/>
          </a:bodyPr>
          <a:lstStyle/>
          <a:p>
            <a:r>
              <a:rPr lang="en-US" sz="3600" dirty="0">
                <a:solidFill>
                  <a:srgbClr val="2FFF12"/>
                </a:solidFill>
                <a:effectLst/>
                <a:latin typeface="Andale Mono" panose="020B0509000000000004" pitchFamily="49" charset="0"/>
              </a:rPr>
              <a:t>[</a:t>
            </a:r>
            <a:r>
              <a:rPr lang="en-US" sz="3600" dirty="0" err="1">
                <a:solidFill>
                  <a:srgbClr val="2FFF12"/>
                </a:solidFill>
                <a:effectLst/>
                <a:latin typeface="Andale Mono" panose="020B0509000000000004" pitchFamily="49" charset="0"/>
              </a:rPr>
              <a:t>vanilla@wheeler</a:t>
            </a:r>
            <a:r>
              <a:rPr lang="en-US" sz="3600" dirty="0">
                <a:solidFill>
                  <a:srgbClr val="2FFF12"/>
                </a:solidFill>
                <a:effectLst/>
                <a:latin typeface="Andale Mono" panose="020B0509000000000004" pitchFamily="49" charset="0"/>
              </a:rPr>
              <a:t> ~]$ </a:t>
            </a:r>
            <a:r>
              <a:rPr lang="en-US" sz="3600" dirty="0">
                <a:solidFill>
                  <a:schemeClr val="accent5">
                    <a:lumMod val="20000"/>
                    <a:lumOff val="80000"/>
                  </a:schemeClr>
                </a:solidFill>
                <a:effectLst/>
                <a:latin typeface="Andale Mono" panose="020B0509000000000004" pitchFamily="49" charset="0"/>
              </a:rPr>
              <a:t>find -name myfile2</a:t>
            </a:r>
          </a:p>
          <a:p>
            <a:r>
              <a:rPr lang="en-US" sz="3600" dirty="0">
                <a:solidFill>
                  <a:srgbClr val="2FFF12"/>
                </a:solidFill>
                <a:effectLst/>
                <a:latin typeface="Andale Mono" panose="020B0509000000000004" pitchFamily="49" charset="0"/>
              </a:rPr>
              <a:t>./</a:t>
            </a:r>
            <a:r>
              <a:rPr lang="en-US" sz="3600" dirty="0" err="1">
                <a:solidFill>
                  <a:srgbClr val="2FFF12"/>
                </a:solidFill>
                <a:effectLst/>
                <a:latin typeface="Andale Mono" panose="020B0509000000000004" pitchFamily="49" charset="0"/>
              </a:rPr>
              <a:t>mystuff</a:t>
            </a:r>
            <a:r>
              <a:rPr lang="en-US" sz="3600" dirty="0">
                <a:solidFill>
                  <a:srgbClr val="2FFF12"/>
                </a:solidFill>
                <a:effectLst/>
                <a:latin typeface="Andale Mono" panose="020B0509000000000004" pitchFamily="49" charset="0"/>
              </a:rPr>
              <a:t>/myfile2</a:t>
            </a:r>
          </a:p>
        </p:txBody>
      </p:sp>
      <p:sp>
        <p:nvSpPr>
          <p:cNvPr id="7" name="TextBox 6">
            <a:extLst>
              <a:ext uri="{FF2B5EF4-FFF2-40B4-BE49-F238E27FC236}">
                <a16:creationId xmlns:a16="http://schemas.microsoft.com/office/drawing/2014/main" id="{378584E0-C97C-807A-87C3-449DDD71315F}"/>
              </a:ext>
            </a:extLst>
          </p:cNvPr>
          <p:cNvSpPr txBox="1"/>
          <p:nvPr/>
        </p:nvSpPr>
        <p:spPr>
          <a:xfrm>
            <a:off x="627106" y="1992239"/>
            <a:ext cx="11331146" cy="2554545"/>
          </a:xfrm>
          <a:prstGeom prst="rect">
            <a:avLst/>
          </a:prstGeom>
          <a:noFill/>
        </p:spPr>
        <p:txBody>
          <a:bodyPr wrap="square">
            <a:spAutoFit/>
          </a:bodyPr>
          <a:lstStyle/>
          <a:p>
            <a:r>
              <a:rPr lang="en-US" sz="3200" dirty="0">
                <a:solidFill>
                  <a:srgbClr val="2FFF12"/>
                </a:solidFill>
                <a:effectLst/>
                <a:latin typeface="Andale Mono" panose="020B0509000000000004" pitchFamily="49" charset="0"/>
              </a:rPr>
              <a:t>[</a:t>
            </a:r>
            <a:r>
              <a:rPr lang="en-US" sz="3200" dirty="0" err="1">
                <a:solidFill>
                  <a:srgbClr val="2FFF12"/>
                </a:solidFill>
                <a:effectLst/>
                <a:latin typeface="Andale Mono" panose="020B0509000000000004" pitchFamily="49" charset="0"/>
              </a:rPr>
              <a:t>vanilla@wheeler</a:t>
            </a:r>
            <a:r>
              <a:rPr lang="en-US" sz="3200" dirty="0">
                <a:solidFill>
                  <a:srgbClr val="2FFF12"/>
                </a:solidFill>
                <a:effectLst/>
                <a:latin typeface="Andale Mono" panose="020B0509000000000004" pitchFamily="49" charset="0"/>
              </a:rPr>
              <a:t> ~]$ </a:t>
            </a:r>
            <a:r>
              <a:rPr lang="en-US" sz="3200" dirty="0">
                <a:solidFill>
                  <a:schemeClr val="accent5">
                    <a:lumMod val="20000"/>
                    <a:lumOff val="80000"/>
                  </a:schemeClr>
                </a:solidFill>
                <a:effectLst/>
                <a:latin typeface="Andale Mono" panose="020B0509000000000004" pitchFamily="49" charset="0"/>
              </a:rPr>
              <a:t>find -name "</a:t>
            </a:r>
            <a:r>
              <a:rPr lang="en-US" sz="3200" dirty="0" err="1">
                <a:solidFill>
                  <a:schemeClr val="accent5">
                    <a:lumMod val="20000"/>
                    <a:lumOff val="80000"/>
                  </a:schemeClr>
                </a:solidFill>
                <a:effectLst/>
                <a:latin typeface="Andale Mono" panose="020B0509000000000004" pitchFamily="49" charset="0"/>
              </a:rPr>
              <a:t>myfile</a:t>
            </a:r>
            <a:r>
              <a:rPr lang="en-US" sz="3200" dirty="0">
                <a:solidFill>
                  <a:schemeClr val="accent5">
                    <a:lumMod val="20000"/>
                    <a:lumOff val="80000"/>
                  </a:schemeClr>
                </a:solidFill>
                <a:effectLst/>
                <a:latin typeface="Andale Mono" panose="020B0509000000000004" pitchFamily="49" charset="0"/>
              </a:rPr>
              <a:t>*"</a:t>
            </a:r>
          </a:p>
          <a:p>
            <a:r>
              <a:rPr lang="en-US" sz="3200" dirty="0">
                <a:solidFill>
                  <a:srgbClr val="2FFF12"/>
                </a:solidFill>
                <a:effectLst/>
                <a:latin typeface="Andale Mono" panose="020B0509000000000004" pitchFamily="49" charset="0"/>
              </a:rPr>
              <a:t>./</a:t>
            </a:r>
            <a:r>
              <a:rPr lang="en-US" sz="3200" dirty="0" err="1">
                <a:solidFill>
                  <a:srgbClr val="2FFF12"/>
                </a:solidFill>
                <a:effectLst/>
                <a:latin typeface="Andale Mono" panose="020B0509000000000004" pitchFamily="49" charset="0"/>
              </a:rPr>
              <a:t>mystuff</a:t>
            </a:r>
            <a:r>
              <a:rPr lang="en-US" sz="3200" dirty="0">
                <a:solidFill>
                  <a:srgbClr val="2FFF12"/>
                </a:solidFill>
                <a:effectLst/>
                <a:latin typeface="Andale Mono" panose="020B0509000000000004" pitchFamily="49" charset="0"/>
              </a:rPr>
              <a:t>/myfile1</a:t>
            </a:r>
          </a:p>
          <a:p>
            <a:r>
              <a:rPr lang="en-US" sz="3200" dirty="0">
                <a:solidFill>
                  <a:srgbClr val="2FFF12"/>
                </a:solidFill>
                <a:effectLst/>
                <a:latin typeface="Andale Mono" panose="020B0509000000000004" pitchFamily="49" charset="0"/>
              </a:rPr>
              <a:t>./</a:t>
            </a:r>
            <a:r>
              <a:rPr lang="en-US" sz="3200" dirty="0" err="1">
                <a:solidFill>
                  <a:srgbClr val="2FFF12"/>
                </a:solidFill>
                <a:effectLst/>
                <a:latin typeface="Andale Mono" panose="020B0509000000000004" pitchFamily="49" charset="0"/>
              </a:rPr>
              <a:t>mystuff</a:t>
            </a:r>
            <a:r>
              <a:rPr lang="en-US" sz="3200" dirty="0">
                <a:solidFill>
                  <a:srgbClr val="2FFF12"/>
                </a:solidFill>
                <a:effectLst/>
                <a:latin typeface="Andale Mono" panose="020B0509000000000004" pitchFamily="49" charset="0"/>
              </a:rPr>
              <a:t>/myfile2</a:t>
            </a:r>
          </a:p>
          <a:p>
            <a:r>
              <a:rPr lang="en-US" sz="3200" dirty="0">
                <a:solidFill>
                  <a:srgbClr val="2FFF12"/>
                </a:solidFill>
                <a:effectLst/>
                <a:latin typeface="Andale Mono" panose="020B0509000000000004" pitchFamily="49" charset="0"/>
              </a:rPr>
              <a:t>./</a:t>
            </a:r>
            <a:r>
              <a:rPr lang="en-US" sz="3200" dirty="0" err="1">
                <a:solidFill>
                  <a:srgbClr val="2FFF12"/>
                </a:solidFill>
                <a:effectLst/>
                <a:latin typeface="Andale Mono" panose="020B0509000000000004" pitchFamily="49" charset="0"/>
              </a:rPr>
              <a:t>mystuff</a:t>
            </a:r>
            <a:r>
              <a:rPr lang="en-US" sz="3200" dirty="0">
                <a:solidFill>
                  <a:srgbClr val="2FFF12"/>
                </a:solidFill>
                <a:effectLst/>
                <a:latin typeface="Andale Mono" panose="020B0509000000000004" pitchFamily="49" charset="0"/>
              </a:rPr>
              <a:t>/myfile3</a:t>
            </a:r>
          </a:p>
          <a:p>
            <a:r>
              <a:rPr lang="en-US" sz="3200" dirty="0">
                <a:solidFill>
                  <a:srgbClr val="2FFF12"/>
                </a:solidFill>
                <a:effectLst/>
                <a:latin typeface="Andale Mono" panose="020B0509000000000004" pitchFamily="49" charset="0"/>
              </a:rPr>
              <a:t>./</a:t>
            </a:r>
            <a:r>
              <a:rPr lang="en-US" sz="3200" dirty="0" err="1">
                <a:solidFill>
                  <a:srgbClr val="2FFF12"/>
                </a:solidFill>
                <a:effectLst/>
                <a:latin typeface="Andale Mono" panose="020B0509000000000004" pitchFamily="49" charset="0"/>
              </a:rPr>
              <a:t>mystuff</a:t>
            </a:r>
            <a:r>
              <a:rPr lang="en-US" sz="3200" dirty="0">
                <a:solidFill>
                  <a:srgbClr val="2FFF12"/>
                </a:solidFill>
                <a:effectLst/>
                <a:latin typeface="Andale Mono" panose="020B0509000000000004" pitchFamily="49" charset="0"/>
              </a:rPr>
              <a:t>/myfile0</a:t>
            </a:r>
          </a:p>
        </p:txBody>
      </p:sp>
      <p:sp>
        <p:nvSpPr>
          <p:cNvPr id="4" name="Up Arrow 3">
            <a:extLst>
              <a:ext uri="{FF2B5EF4-FFF2-40B4-BE49-F238E27FC236}">
                <a16:creationId xmlns:a16="http://schemas.microsoft.com/office/drawing/2014/main" id="{1FD4FAF8-4159-7B1C-C062-F8AD7CD81733}"/>
              </a:ext>
            </a:extLst>
          </p:cNvPr>
          <p:cNvSpPr/>
          <p:nvPr/>
        </p:nvSpPr>
        <p:spPr>
          <a:xfrm>
            <a:off x="10157254" y="2669060"/>
            <a:ext cx="484632" cy="978408"/>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316C7529-1414-5D17-4DA5-EC462267902D}"/>
              </a:ext>
            </a:extLst>
          </p:cNvPr>
          <p:cNvSpPr txBox="1"/>
          <p:nvPr/>
        </p:nvSpPr>
        <p:spPr>
          <a:xfrm>
            <a:off x="9470726" y="3819105"/>
            <a:ext cx="1857688" cy="646331"/>
          </a:xfrm>
          <a:prstGeom prst="rect">
            <a:avLst/>
          </a:prstGeom>
          <a:noFill/>
        </p:spPr>
        <p:txBody>
          <a:bodyPr wrap="none" rtlCol="0">
            <a:spAutoFit/>
          </a:bodyPr>
          <a:lstStyle/>
          <a:p>
            <a:r>
              <a:rPr lang="en-US" sz="3600" dirty="0">
                <a:solidFill>
                  <a:schemeClr val="accent1">
                    <a:lumMod val="60000"/>
                    <a:lumOff val="40000"/>
                  </a:schemeClr>
                </a:solidFill>
              </a:rPr>
              <a:t>Wildcard</a:t>
            </a:r>
            <a:endParaRPr lang="en-US" sz="2400" dirty="0">
              <a:solidFill>
                <a:schemeClr val="accent1">
                  <a:lumMod val="60000"/>
                  <a:lumOff val="40000"/>
                </a:schemeClr>
              </a:solidFill>
            </a:endParaRPr>
          </a:p>
        </p:txBody>
      </p:sp>
    </p:spTree>
    <p:extLst>
      <p:ext uri="{BB962C8B-B14F-4D97-AF65-F5344CB8AC3E}">
        <p14:creationId xmlns:p14="http://schemas.microsoft.com/office/powerpoint/2010/main" val="446869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12"/>
                                        </p:tgtEl>
                                        <p:attrNameLst>
                                          <p:attrName>style.visibility</p:attrName>
                                        </p:attrNameLst>
                                      </p:cBhvr>
                                      <p:to>
                                        <p:strVal val="visible"/>
                                      </p:to>
                                    </p:set>
                                    <p:animEffect transition="in" filter="fade">
                                      <p:cBhvr>
                                        <p:cTn id="7" dur="7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638088-F4C9-6A64-FE12-03D7E1EBC9F9}"/>
              </a:ext>
            </a:extLst>
          </p:cNvPr>
          <p:cNvSpPr>
            <a:spLocks noGrp="1"/>
          </p:cNvSpPr>
          <p:nvPr>
            <p:ph type="title"/>
          </p:nvPr>
        </p:nvSpPr>
        <p:spPr/>
        <p:txBody>
          <a:bodyPr/>
          <a:lstStyle/>
          <a:p>
            <a:r>
              <a:rPr lang="en-US" dirty="0"/>
              <a:t>High Performance Computing</a:t>
            </a:r>
          </a:p>
        </p:txBody>
      </p:sp>
      <p:sp>
        <p:nvSpPr>
          <p:cNvPr id="3" name="Content Placeholder 2">
            <a:extLst>
              <a:ext uri="{FF2B5EF4-FFF2-40B4-BE49-F238E27FC236}">
                <a16:creationId xmlns:a16="http://schemas.microsoft.com/office/drawing/2014/main" id="{BD5471A0-1292-CD35-F9AA-B5614BF9BD05}"/>
              </a:ext>
            </a:extLst>
          </p:cNvPr>
          <p:cNvSpPr>
            <a:spLocks noGrp="1"/>
          </p:cNvSpPr>
          <p:nvPr>
            <p:ph idx="1"/>
          </p:nvPr>
        </p:nvSpPr>
        <p:spPr/>
        <p:txBody>
          <a:bodyPr>
            <a:normAutofit/>
          </a:bodyPr>
          <a:lstStyle/>
          <a:p>
            <a:r>
              <a:rPr lang="en-US" dirty="0"/>
              <a:t>What is high performance computing?</a:t>
            </a:r>
          </a:p>
          <a:p>
            <a:pPr lvl="1"/>
            <a:r>
              <a:rPr lang="en-US" dirty="0"/>
              <a:t>Really just means something that is a lot more powerful than your desktop or laptop.</a:t>
            </a:r>
          </a:p>
          <a:p>
            <a:pPr lvl="1"/>
            <a:r>
              <a:rPr lang="en-US" dirty="0"/>
              <a:t>Hardware: </a:t>
            </a:r>
          </a:p>
          <a:p>
            <a:pPr lvl="2"/>
            <a:r>
              <a:rPr lang="en-US" dirty="0"/>
              <a:t>That might mean more and faster processors to do the calculations more quickly (</a:t>
            </a:r>
            <a:r>
              <a:rPr lang="en-US" dirty="0" err="1"/>
              <a:t>eg</a:t>
            </a:r>
            <a:r>
              <a:rPr lang="en-US" dirty="0"/>
              <a:t> 400 CPUs instead of 4)</a:t>
            </a:r>
          </a:p>
          <a:p>
            <a:pPr lvl="2"/>
            <a:r>
              <a:rPr lang="en-US" dirty="0"/>
              <a:t>More RAM so you can work on bigger problems (3,000 GB instead of 8)</a:t>
            </a:r>
          </a:p>
          <a:p>
            <a:pPr lvl="2"/>
            <a:r>
              <a:rPr lang="en-US" dirty="0"/>
              <a:t>Bigger file systems so you can process larger datasets</a:t>
            </a:r>
          </a:p>
          <a:p>
            <a:pPr lvl="2"/>
            <a:r>
              <a:rPr lang="en-US" dirty="0"/>
              <a:t>More and bigger GPUs to accelerate your computations (12 GPUs at a time instead of 1)</a:t>
            </a:r>
          </a:p>
          <a:p>
            <a:pPr lvl="1"/>
            <a:r>
              <a:rPr lang="en-US" dirty="0"/>
              <a:t>People:</a:t>
            </a:r>
          </a:p>
          <a:p>
            <a:pPr lvl="2"/>
            <a:r>
              <a:rPr lang="en-US" dirty="0"/>
              <a:t>Someone else to manage the systems and keep them running and secure</a:t>
            </a:r>
          </a:p>
          <a:p>
            <a:pPr lvl="2"/>
            <a:r>
              <a:rPr lang="en-US" dirty="0"/>
              <a:t>Someone to answer your questions and help with problems</a:t>
            </a:r>
          </a:p>
          <a:p>
            <a:pPr lvl="2"/>
            <a:endParaRPr lang="en-US" dirty="0"/>
          </a:p>
          <a:p>
            <a:endParaRPr lang="en-US" dirty="0"/>
          </a:p>
        </p:txBody>
      </p:sp>
    </p:spTree>
    <p:extLst>
      <p:ext uri="{BB962C8B-B14F-4D97-AF65-F5344CB8AC3E}">
        <p14:creationId xmlns:p14="http://schemas.microsoft.com/office/powerpoint/2010/main" val="286898441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2" name="Title 3">
            <a:extLst>
              <a:ext uri="{FF2B5EF4-FFF2-40B4-BE49-F238E27FC236}">
                <a16:creationId xmlns:a16="http://schemas.microsoft.com/office/drawing/2014/main" id="{78610392-DAB5-108E-5CBC-5EA6AFCEDDBB}"/>
              </a:ext>
            </a:extLst>
          </p:cNvPr>
          <p:cNvSpPr txBox="1">
            <a:spLocks/>
          </p:cNvSpPr>
          <p:nvPr/>
        </p:nvSpPr>
        <p:spPr>
          <a:xfrm>
            <a:off x="969264" y="5154168"/>
            <a:ext cx="6973204" cy="126187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4100" dirty="0">
                <a:solidFill>
                  <a:schemeClr val="bg1"/>
                </a:solidFill>
              </a:rPr>
              <a:t>Going somewhere new…</a:t>
            </a:r>
          </a:p>
        </p:txBody>
      </p:sp>
      <p:sp>
        <p:nvSpPr>
          <p:cNvPr id="6" name="TextBox 5">
            <a:extLst>
              <a:ext uri="{FF2B5EF4-FFF2-40B4-BE49-F238E27FC236}">
                <a16:creationId xmlns:a16="http://schemas.microsoft.com/office/drawing/2014/main" id="{CFA3C95F-4593-723C-2498-745E9092B9DC}"/>
              </a:ext>
            </a:extLst>
          </p:cNvPr>
          <p:cNvSpPr txBox="1"/>
          <p:nvPr/>
        </p:nvSpPr>
        <p:spPr>
          <a:xfrm>
            <a:off x="157549" y="214354"/>
            <a:ext cx="9159446" cy="1200329"/>
          </a:xfrm>
          <a:prstGeom prst="rect">
            <a:avLst/>
          </a:prstGeom>
          <a:noFill/>
        </p:spPr>
        <p:txBody>
          <a:bodyPr wrap="square">
            <a:spAutoFit/>
          </a:bodyPr>
          <a:lstStyle/>
          <a:p>
            <a:r>
              <a:rPr lang="en-US" sz="3600" dirty="0">
                <a:solidFill>
                  <a:srgbClr val="2FFF12"/>
                </a:solidFill>
                <a:effectLst/>
                <a:latin typeface="Andale Mono" panose="020B0509000000000004" pitchFamily="49" charset="0"/>
              </a:rPr>
              <a:t>[</a:t>
            </a:r>
            <a:r>
              <a:rPr lang="en-US" sz="3600" dirty="0" err="1">
                <a:solidFill>
                  <a:srgbClr val="2FFF12"/>
                </a:solidFill>
                <a:effectLst/>
                <a:latin typeface="Andale Mono" panose="020B0509000000000004" pitchFamily="49" charset="0"/>
              </a:rPr>
              <a:t>vanilla@wheeler</a:t>
            </a:r>
            <a:r>
              <a:rPr lang="en-US" sz="3600" dirty="0">
                <a:solidFill>
                  <a:srgbClr val="2FFF12"/>
                </a:solidFill>
                <a:effectLst/>
                <a:latin typeface="Andale Mono" panose="020B0509000000000004" pitchFamily="49" charset="0"/>
              </a:rPr>
              <a:t> ~]$ </a:t>
            </a:r>
            <a:r>
              <a:rPr lang="en-US" sz="3600" dirty="0">
                <a:solidFill>
                  <a:schemeClr val="accent1">
                    <a:lumMod val="20000"/>
                    <a:lumOff val="80000"/>
                  </a:schemeClr>
                </a:solidFill>
                <a:effectLst/>
                <a:latin typeface="Andale Mono" panose="020B0509000000000004" pitchFamily="49" charset="0"/>
              </a:rPr>
              <a:t>cd </a:t>
            </a:r>
            <a:r>
              <a:rPr lang="en-US" sz="3600" dirty="0" err="1">
                <a:solidFill>
                  <a:schemeClr val="accent1">
                    <a:lumMod val="20000"/>
                    <a:lumOff val="80000"/>
                  </a:schemeClr>
                </a:solidFill>
                <a:effectLst/>
                <a:latin typeface="Andale Mono" panose="020B0509000000000004" pitchFamily="49" charset="0"/>
              </a:rPr>
              <a:t>mystuff</a:t>
            </a:r>
            <a:r>
              <a:rPr lang="en-US" sz="3600" dirty="0">
                <a:solidFill>
                  <a:schemeClr val="accent1">
                    <a:lumMod val="20000"/>
                    <a:lumOff val="80000"/>
                  </a:schemeClr>
                </a:solidFill>
                <a:effectLst/>
                <a:latin typeface="Andale Mono" panose="020B0509000000000004" pitchFamily="49" charset="0"/>
              </a:rPr>
              <a:t>/</a:t>
            </a:r>
          </a:p>
          <a:p>
            <a:r>
              <a:rPr lang="en-US" sz="3600" dirty="0">
                <a:solidFill>
                  <a:srgbClr val="2FFF12"/>
                </a:solidFill>
                <a:effectLst/>
                <a:latin typeface="Andale Mono" panose="020B0509000000000004" pitchFamily="49" charset="0"/>
              </a:rPr>
              <a:t>[</a:t>
            </a:r>
            <a:r>
              <a:rPr lang="en-US" sz="3600" dirty="0" err="1">
                <a:solidFill>
                  <a:srgbClr val="2FFF12"/>
                </a:solidFill>
                <a:effectLst/>
                <a:latin typeface="Andale Mono" panose="020B0509000000000004" pitchFamily="49" charset="0"/>
              </a:rPr>
              <a:t>vanilla@wheeler</a:t>
            </a:r>
            <a:r>
              <a:rPr lang="en-US" sz="3600" dirty="0">
                <a:solidFill>
                  <a:srgbClr val="2FFF12"/>
                </a:solidFill>
                <a:effectLst/>
                <a:latin typeface="Andale Mono" panose="020B0509000000000004" pitchFamily="49" charset="0"/>
              </a:rPr>
              <a:t> ~/</a:t>
            </a:r>
            <a:r>
              <a:rPr lang="en-US" sz="3600" dirty="0" err="1">
                <a:solidFill>
                  <a:srgbClr val="2FFF12"/>
                </a:solidFill>
                <a:effectLst/>
                <a:latin typeface="Andale Mono" panose="020B0509000000000004" pitchFamily="49" charset="0"/>
              </a:rPr>
              <a:t>mystuff</a:t>
            </a:r>
            <a:r>
              <a:rPr lang="en-US" sz="3600" dirty="0">
                <a:solidFill>
                  <a:srgbClr val="2FFF12"/>
                </a:solidFill>
                <a:effectLst/>
                <a:latin typeface="Andale Mono" panose="020B0509000000000004" pitchFamily="49" charset="0"/>
              </a:rPr>
              <a:t>]$</a:t>
            </a:r>
          </a:p>
        </p:txBody>
      </p:sp>
      <p:sp>
        <p:nvSpPr>
          <p:cNvPr id="2" name="TextBox 1">
            <a:extLst>
              <a:ext uri="{FF2B5EF4-FFF2-40B4-BE49-F238E27FC236}">
                <a16:creationId xmlns:a16="http://schemas.microsoft.com/office/drawing/2014/main" id="{02061814-98CF-F4D7-C60F-C4015EE44EA9}"/>
              </a:ext>
            </a:extLst>
          </p:cNvPr>
          <p:cNvSpPr txBox="1"/>
          <p:nvPr/>
        </p:nvSpPr>
        <p:spPr>
          <a:xfrm>
            <a:off x="1865871" y="2659559"/>
            <a:ext cx="7657289" cy="769441"/>
          </a:xfrm>
          <a:prstGeom prst="rect">
            <a:avLst/>
          </a:prstGeom>
          <a:solidFill>
            <a:schemeClr val="bg2">
              <a:lumMod val="90000"/>
            </a:schemeClr>
          </a:solidFill>
        </p:spPr>
        <p:txBody>
          <a:bodyPr wrap="none" rtlCol="0">
            <a:spAutoFit/>
          </a:bodyPr>
          <a:lstStyle/>
          <a:p>
            <a:r>
              <a:rPr lang="en-US" sz="4400" dirty="0"/>
              <a:t>Use the tab key to autocomplete</a:t>
            </a:r>
            <a:endParaRPr lang="en-US" sz="2400" dirty="0"/>
          </a:p>
        </p:txBody>
      </p:sp>
    </p:spTree>
    <p:extLst>
      <p:ext uri="{BB962C8B-B14F-4D97-AF65-F5344CB8AC3E}">
        <p14:creationId xmlns:p14="http://schemas.microsoft.com/office/powerpoint/2010/main" val="1131988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12"/>
                                        </p:tgtEl>
                                        <p:attrNameLst>
                                          <p:attrName>style.visibility</p:attrName>
                                        </p:attrNameLst>
                                      </p:cBhvr>
                                      <p:to>
                                        <p:strVal val="visible"/>
                                      </p:to>
                                    </p:set>
                                    <p:animEffect transition="in" filter="fade">
                                      <p:cBhvr>
                                        <p:cTn id="7" dur="7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9C68AB-6B55-AA2C-708B-A4B39BA3FE28}"/>
              </a:ext>
            </a:extLst>
          </p:cNvPr>
          <p:cNvSpPr>
            <a:spLocks noGrp="1"/>
          </p:cNvSpPr>
          <p:nvPr>
            <p:ph type="title"/>
          </p:nvPr>
        </p:nvSpPr>
        <p:spPr/>
        <p:txBody>
          <a:bodyPr/>
          <a:lstStyle/>
          <a:p>
            <a:r>
              <a:rPr lang="en-US" dirty="0"/>
              <a:t>Now it is your turn…</a:t>
            </a:r>
          </a:p>
        </p:txBody>
      </p:sp>
      <p:sp>
        <p:nvSpPr>
          <p:cNvPr id="3" name="Content Placeholder 2">
            <a:extLst>
              <a:ext uri="{FF2B5EF4-FFF2-40B4-BE49-F238E27FC236}">
                <a16:creationId xmlns:a16="http://schemas.microsoft.com/office/drawing/2014/main" id="{6F5496F0-F11E-5E41-C346-D449C2D7553F}"/>
              </a:ext>
            </a:extLst>
          </p:cNvPr>
          <p:cNvSpPr>
            <a:spLocks noGrp="1"/>
          </p:cNvSpPr>
          <p:nvPr>
            <p:ph idx="1"/>
          </p:nvPr>
        </p:nvSpPr>
        <p:spPr>
          <a:xfrm>
            <a:off x="838200" y="1825625"/>
            <a:ext cx="11172568" cy="4351338"/>
          </a:xfrm>
        </p:spPr>
        <p:txBody>
          <a:bodyPr>
            <a:normAutofit lnSpcReduction="10000"/>
          </a:bodyPr>
          <a:lstStyle/>
          <a:p>
            <a:r>
              <a:rPr lang="en-US" sz="4400" dirty="0"/>
              <a:t>For this path: </a:t>
            </a:r>
            <a:r>
              <a:rPr lang="en-US" sz="4000" dirty="0">
                <a:solidFill>
                  <a:schemeClr val="accent1">
                    <a:lumMod val="75000"/>
                  </a:schemeClr>
                </a:solidFill>
              </a:rPr>
              <a:t>/projects/shared/workshops/beginner/</a:t>
            </a:r>
            <a:r>
              <a:rPr lang="en-US" sz="4000" dirty="0" err="1">
                <a:solidFill>
                  <a:schemeClr val="accent1">
                    <a:lumMod val="75000"/>
                  </a:schemeClr>
                </a:solidFill>
              </a:rPr>
              <a:t>vecadd</a:t>
            </a:r>
            <a:endParaRPr lang="en-US" sz="4000" dirty="0">
              <a:solidFill>
                <a:schemeClr val="accent1">
                  <a:lumMod val="75000"/>
                </a:schemeClr>
              </a:solidFill>
            </a:endParaRPr>
          </a:p>
          <a:p>
            <a:pPr marL="0" indent="0">
              <a:buNone/>
            </a:pPr>
            <a:endParaRPr lang="en-US" dirty="0"/>
          </a:p>
          <a:p>
            <a:r>
              <a:rPr lang="en-US" sz="3200" dirty="0"/>
              <a:t>    What are the names of the files in that directory?</a:t>
            </a:r>
          </a:p>
          <a:p>
            <a:r>
              <a:rPr lang="en-US" sz="3200" dirty="0"/>
              <a:t>    When were they last modified?</a:t>
            </a:r>
          </a:p>
          <a:p>
            <a:r>
              <a:rPr lang="en-US" sz="3200" dirty="0"/>
              <a:t>    How large are the files?</a:t>
            </a:r>
          </a:p>
          <a:p>
            <a:pPr marL="0" indent="0">
              <a:buNone/>
            </a:pPr>
            <a:endParaRPr lang="en-US" sz="3200" dirty="0"/>
          </a:p>
          <a:p>
            <a:pPr marL="0" indent="0">
              <a:buNone/>
            </a:pPr>
            <a:r>
              <a:rPr lang="en-US" sz="3200" dirty="0"/>
              <a:t>You can find this information with the </a:t>
            </a:r>
            <a:r>
              <a:rPr lang="en-US" sz="3200" dirty="0">
                <a:solidFill>
                  <a:schemeClr val="accent1">
                    <a:lumMod val="75000"/>
                  </a:schemeClr>
                </a:solidFill>
              </a:rPr>
              <a:t>ls</a:t>
            </a:r>
            <a:r>
              <a:rPr lang="en-US" sz="3200" dirty="0"/>
              <a:t> command.</a:t>
            </a:r>
            <a:endParaRPr lang="en-US" sz="3200" dirty="0">
              <a:solidFill>
                <a:schemeClr val="accent1">
                  <a:lumMod val="75000"/>
                </a:schemeClr>
              </a:solidFill>
            </a:endParaRPr>
          </a:p>
        </p:txBody>
      </p:sp>
      <p:pic>
        <p:nvPicPr>
          <p:cNvPr id="4" name="Picture 2" descr="Important step label with footprints and exclamation mark, lettering on red  background, useful for a manual, education, | CanStock">
            <a:extLst>
              <a:ext uri="{FF2B5EF4-FFF2-40B4-BE49-F238E27FC236}">
                <a16:creationId xmlns:a16="http://schemas.microsoft.com/office/drawing/2014/main" id="{F509416C-C9A3-DDFB-B777-AD881DD4C4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78886" y="283473"/>
            <a:ext cx="1831777" cy="135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222825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9C68AB-6B55-AA2C-708B-A4B39BA3FE28}"/>
              </a:ext>
            </a:extLst>
          </p:cNvPr>
          <p:cNvSpPr>
            <a:spLocks noGrp="1"/>
          </p:cNvSpPr>
          <p:nvPr>
            <p:ph type="title"/>
          </p:nvPr>
        </p:nvSpPr>
        <p:spPr/>
        <p:txBody>
          <a:bodyPr/>
          <a:lstStyle/>
          <a:p>
            <a:r>
              <a:rPr lang="en-US" dirty="0"/>
              <a:t>Now it is your turn…</a:t>
            </a:r>
          </a:p>
        </p:txBody>
      </p:sp>
      <p:sp>
        <p:nvSpPr>
          <p:cNvPr id="3" name="Content Placeholder 2">
            <a:extLst>
              <a:ext uri="{FF2B5EF4-FFF2-40B4-BE49-F238E27FC236}">
                <a16:creationId xmlns:a16="http://schemas.microsoft.com/office/drawing/2014/main" id="{6F5496F0-F11E-5E41-C346-D449C2D7553F}"/>
              </a:ext>
            </a:extLst>
          </p:cNvPr>
          <p:cNvSpPr>
            <a:spLocks noGrp="1"/>
          </p:cNvSpPr>
          <p:nvPr>
            <p:ph idx="1"/>
          </p:nvPr>
        </p:nvSpPr>
        <p:spPr>
          <a:xfrm>
            <a:off x="838200" y="1825625"/>
            <a:ext cx="11172568" cy="4351338"/>
          </a:xfrm>
        </p:spPr>
        <p:txBody>
          <a:bodyPr>
            <a:normAutofit/>
          </a:bodyPr>
          <a:lstStyle/>
          <a:p>
            <a:r>
              <a:rPr lang="en-US" sz="4400" dirty="0"/>
              <a:t>For this path: </a:t>
            </a:r>
            <a:r>
              <a:rPr lang="en-US" sz="4000" dirty="0">
                <a:solidFill>
                  <a:schemeClr val="accent1">
                    <a:lumMod val="75000"/>
                  </a:schemeClr>
                </a:solidFill>
              </a:rPr>
              <a:t>/projects/shared/workshops/beginner/</a:t>
            </a:r>
            <a:r>
              <a:rPr lang="en-US" sz="4000" dirty="0" err="1">
                <a:solidFill>
                  <a:schemeClr val="accent1">
                    <a:lumMod val="75000"/>
                  </a:schemeClr>
                </a:solidFill>
              </a:rPr>
              <a:t>vecadd</a:t>
            </a:r>
            <a:endParaRPr lang="en-US" sz="4000" dirty="0">
              <a:solidFill>
                <a:schemeClr val="accent1">
                  <a:lumMod val="75000"/>
                </a:schemeClr>
              </a:solidFill>
            </a:endParaRPr>
          </a:p>
          <a:p>
            <a:pPr marL="0" indent="0">
              <a:buNone/>
            </a:pPr>
            <a:endParaRPr lang="en-US" dirty="0"/>
          </a:p>
          <a:p>
            <a:pPr marL="0" indent="0">
              <a:buNone/>
            </a:pPr>
            <a:r>
              <a:rPr lang="en-US" sz="3200" dirty="0"/>
              <a:t>   </a:t>
            </a:r>
            <a:r>
              <a:rPr lang="en-US" dirty="0"/>
              <a:t> </a:t>
            </a:r>
            <a:r>
              <a:rPr lang="en-US" sz="3600" dirty="0"/>
              <a:t>Now “cd” into that directory using &lt;tab&gt; autocomplete.</a:t>
            </a:r>
            <a:endParaRPr lang="en-US" dirty="0">
              <a:solidFill>
                <a:schemeClr val="accent1">
                  <a:lumMod val="75000"/>
                </a:schemeClr>
              </a:solidFill>
            </a:endParaRPr>
          </a:p>
        </p:txBody>
      </p:sp>
      <p:pic>
        <p:nvPicPr>
          <p:cNvPr id="4" name="Picture 2" descr="Important step label with footprints and exclamation mark, lettering on red  background, useful for a manual, education, | CanStock">
            <a:extLst>
              <a:ext uri="{FF2B5EF4-FFF2-40B4-BE49-F238E27FC236}">
                <a16:creationId xmlns:a16="http://schemas.microsoft.com/office/drawing/2014/main" id="{F509416C-C9A3-DDFB-B777-AD881DD4C4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78886" y="283473"/>
            <a:ext cx="1831777" cy="135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620794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1326D30-9DE3-8F43-27F1-099BE02B43FB}"/>
              </a:ext>
            </a:extLst>
          </p:cNvPr>
          <p:cNvSpPr>
            <a:spLocks noGrp="1"/>
          </p:cNvSpPr>
          <p:nvPr>
            <p:ph idx="1"/>
          </p:nvPr>
        </p:nvSpPr>
        <p:spPr>
          <a:xfrm>
            <a:off x="405713" y="688803"/>
            <a:ext cx="11432060" cy="5761423"/>
          </a:xfrm>
        </p:spPr>
        <p:txBody>
          <a:bodyPr/>
          <a:lstStyle/>
          <a:p>
            <a:r>
              <a:rPr lang="en-US" sz="3600" dirty="0"/>
              <a:t>Now you know how to find your way around filesystems using bash</a:t>
            </a:r>
          </a:p>
          <a:p>
            <a:r>
              <a:rPr lang="en-US" sz="3600" dirty="0"/>
              <a:t>Let’s see how to modify the filesystem.</a:t>
            </a:r>
          </a:p>
          <a:p>
            <a:endParaRPr lang="en-US" sz="3600" dirty="0"/>
          </a:p>
          <a:p>
            <a:r>
              <a:rPr lang="en-US" sz="3600" dirty="0"/>
              <a:t>In bash to move a file we use the </a:t>
            </a:r>
            <a:r>
              <a:rPr lang="en-US" sz="3600" dirty="0">
                <a:solidFill>
                  <a:srgbClr val="0070C0"/>
                </a:solidFill>
              </a:rPr>
              <a:t>mv</a:t>
            </a:r>
            <a:r>
              <a:rPr lang="en-US" sz="3600" dirty="0"/>
              <a:t> command.</a:t>
            </a:r>
          </a:p>
          <a:p>
            <a:r>
              <a:rPr lang="en-US" sz="3600" dirty="0"/>
              <a:t>To copy a file it is </a:t>
            </a:r>
            <a:r>
              <a:rPr lang="en-US" sz="3600" dirty="0">
                <a:solidFill>
                  <a:srgbClr val="0070C0"/>
                </a:solidFill>
              </a:rPr>
              <a:t>cp.</a:t>
            </a:r>
            <a:endParaRPr lang="en-US" sz="3600" dirty="0"/>
          </a:p>
          <a:p>
            <a:r>
              <a:rPr lang="en-US" sz="3600" dirty="0"/>
              <a:t>To copy files from CARC to a personal computer use </a:t>
            </a:r>
            <a:r>
              <a:rPr lang="en-US" sz="3600" dirty="0" err="1">
                <a:solidFill>
                  <a:srgbClr val="0070C0"/>
                </a:solidFill>
              </a:rPr>
              <a:t>scp</a:t>
            </a:r>
            <a:r>
              <a:rPr lang="en-US" sz="3600" dirty="0"/>
              <a:t> or </a:t>
            </a:r>
            <a:r>
              <a:rPr lang="en-US" sz="3600" dirty="0" err="1">
                <a:solidFill>
                  <a:srgbClr val="0070C0"/>
                </a:solidFill>
              </a:rPr>
              <a:t>rsync</a:t>
            </a:r>
            <a:r>
              <a:rPr lang="en-US" sz="3600" dirty="0"/>
              <a:t>.</a:t>
            </a:r>
          </a:p>
          <a:p>
            <a:endParaRPr lang="en-US" dirty="0">
              <a:solidFill>
                <a:srgbClr val="0070C0"/>
              </a:solidFill>
            </a:endParaRPr>
          </a:p>
        </p:txBody>
      </p:sp>
    </p:spTree>
    <p:extLst>
      <p:ext uri="{BB962C8B-B14F-4D97-AF65-F5344CB8AC3E}">
        <p14:creationId xmlns:p14="http://schemas.microsoft.com/office/powerpoint/2010/main" val="280264405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2" name="Title 3">
            <a:extLst>
              <a:ext uri="{FF2B5EF4-FFF2-40B4-BE49-F238E27FC236}">
                <a16:creationId xmlns:a16="http://schemas.microsoft.com/office/drawing/2014/main" id="{78610392-DAB5-108E-5CBC-5EA6AFCEDDBB}"/>
              </a:ext>
            </a:extLst>
          </p:cNvPr>
          <p:cNvSpPr txBox="1">
            <a:spLocks/>
          </p:cNvSpPr>
          <p:nvPr/>
        </p:nvSpPr>
        <p:spPr>
          <a:xfrm>
            <a:off x="969264" y="5154168"/>
            <a:ext cx="6973204" cy="126187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4100" dirty="0">
                <a:solidFill>
                  <a:schemeClr val="bg1"/>
                </a:solidFill>
              </a:rPr>
              <a:t>First return to your home directory…</a:t>
            </a:r>
          </a:p>
        </p:txBody>
      </p:sp>
      <p:sp>
        <p:nvSpPr>
          <p:cNvPr id="8" name="TextBox 7">
            <a:extLst>
              <a:ext uri="{FF2B5EF4-FFF2-40B4-BE49-F238E27FC236}">
                <a16:creationId xmlns:a16="http://schemas.microsoft.com/office/drawing/2014/main" id="{4B7E44F0-CEAE-C65D-DDA3-47FAF587E5D7}"/>
              </a:ext>
            </a:extLst>
          </p:cNvPr>
          <p:cNvSpPr txBox="1"/>
          <p:nvPr/>
        </p:nvSpPr>
        <p:spPr>
          <a:xfrm>
            <a:off x="206975" y="228766"/>
            <a:ext cx="11494873" cy="3416320"/>
          </a:xfrm>
          <a:prstGeom prst="rect">
            <a:avLst/>
          </a:prstGeom>
          <a:noFill/>
        </p:spPr>
        <p:txBody>
          <a:bodyPr wrap="square">
            <a:spAutoFit/>
          </a:bodyPr>
          <a:lstStyle/>
          <a:p>
            <a:r>
              <a:rPr lang="en-US" sz="3600" dirty="0">
                <a:solidFill>
                  <a:srgbClr val="2FFF12"/>
                </a:solidFill>
                <a:effectLst/>
                <a:latin typeface="Andale Mono" panose="020B0509000000000004" pitchFamily="49" charset="0"/>
              </a:rPr>
              <a:t>[</a:t>
            </a:r>
            <a:r>
              <a:rPr lang="en-US" sz="3600" dirty="0" err="1">
                <a:solidFill>
                  <a:srgbClr val="2FFF12"/>
                </a:solidFill>
                <a:effectLst/>
                <a:latin typeface="Andale Mono" panose="020B0509000000000004" pitchFamily="49" charset="0"/>
              </a:rPr>
              <a:t>vanilla@wheeler</a:t>
            </a:r>
            <a:r>
              <a:rPr lang="en-US" sz="3600" dirty="0">
                <a:solidFill>
                  <a:srgbClr val="2FFF12"/>
                </a:solidFill>
                <a:effectLst/>
                <a:latin typeface="Andale Mono" panose="020B0509000000000004" pitchFamily="49" charset="0"/>
              </a:rPr>
              <a:t> beginner]$ </a:t>
            </a:r>
            <a:r>
              <a:rPr lang="en-US" sz="3600" dirty="0" err="1">
                <a:solidFill>
                  <a:schemeClr val="bg2"/>
                </a:solidFill>
                <a:effectLst/>
                <a:latin typeface="Andale Mono" panose="020B0509000000000004" pitchFamily="49" charset="0"/>
              </a:rPr>
              <a:t>pwd</a:t>
            </a:r>
            <a:endParaRPr lang="en-US" sz="3600" dirty="0">
              <a:solidFill>
                <a:schemeClr val="bg2"/>
              </a:solidFill>
              <a:effectLst/>
              <a:latin typeface="Andale Mono" panose="020B0509000000000004" pitchFamily="49" charset="0"/>
            </a:endParaRPr>
          </a:p>
          <a:p>
            <a:r>
              <a:rPr lang="en-US" sz="3600" dirty="0">
                <a:solidFill>
                  <a:srgbClr val="2FFF12"/>
                </a:solidFill>
                <a:effectLst/>
                <a:latin typeface="Andale Mono" panose="020B0509000000000004" pitchFamily="49" charset="0"/>
              </a:rPr>
              <a:t>/projects/shared/workshops/beginner</a:t>
            </a:r>
          </a:p>
          <a:p>
            <a:r>
              <a:rPr lang="en-US" sz="3600" dirty="0">
                <a:solidFill>
                  <a:srgbClr val="2FFF12"/>
                </a:solidFill>
                <a:effectLst/>
                <a:latin typeface="Andale Mono" panose="020B0509000000000004" pitchFamily="49" charset="0"/>
              </a:rPr>
              <a:t>[</a:t>
            </a:r>
            <a:r>
              <a:rPr lang="en-US" sz="3600" dirty="0" err="1">
                <a:solidFill>
                  <a:srgbClr val="2FFF12"/>
                </a:solidFill>
                <a:effectLst/>
                <a:latin typeface="Andale Mono" panose="020B0509000000000004" pitchFamily="49" charset="0"/>
              </a:rPr>
              <a:t>vanilla@wheeler</a:t>
            </a:r>
            <a:r>
              <a:rPr lang="en-US" sz="3600" dirty="0">
                <a:solidFill>
                  <a:srgbClr val="2FFF12"/>
                </a:solidFill>
                <a:effectLst/>
                <a:latin typeface="Andale Mono" panose="020B0509000000000004" pitchFamily="49" charset="0"/>
              </a:rPr>
              <a:t> beginner]$ </a:t>
            </a:r>
            <a:r>
              <a:rPr lang="en-US" sz="3600" dirty="0">
                <a:solidFill>
                  <a:schemeClr val="bg2"/>
                </a:solidFill>
                <a:effectLst/>
                <a:latin typeface="Andale Mono" panose="020B0509000000000004" pitchFamily="49" charset="0"/>
              </a:rPr>
              <a:t>cd ~</a:t>
            </a:r>
          </a:p>
          <a:p>
            <a:r>
              <a:rPr lang="en-US" sz="3600" dirty="0">
                <a:solidFill>
                  <a:srgbClr val="2FFF12"/>
                </a:solidFill>
                <a:effectLst/>
                <a:latin typeface="Andale Mono" panose="020B0509000000000004" pitchFamily="49" charset="0"/>
              </a:rPr>
              <a:t>[</a:t>
            </a:r>
            <a:r>
              <a:rPr lang="en-US" sz="3600" dirty="0" err="1">
                <a:solidFill>
                  <a:srgbClr val="2FFF12"/>
                </a:solidFill>
                <a:effectLst/>
                <a:latin typeface="Andale Mono" panose="020B0509000000000004" pitchFamily="49" charset="0"/>
              </a:rPr>
              <a:t>vanilla@wheeler</a:t>
            </a:r>
            <a:r>
              <a:rPr lang="en-US" sz="3600" dirty="0">
                <a:solidFill>
                  <a:srgbClr val="2FFF12"/>
                </a:solidFill>
                <a:effectLst/>
                <a:latin typeface="Andale Mono" panose="020B0509000000000004" pitchFamily="49" charset="0"/>
              </a:rPr>
              <a:t> ~]$ </a:t>
            </a:r>
            <a:r>
              <a:rPr lang="en-US" sz="3600" dirty="0" err="1">
                <a:solidFill>
                  <a:schemeClr val="bg2"/>
                </a:solidFill>
                <a:effectLst/>
                <a:latin typeface="Andale Mono" panose="020B0509000000000004" pitchFamily="49" charset="0"/>
              </a:rPr>
              <a:t>pwd</a:t>
            </a:r>
            <a:endParaRPr lang="en-US" sz="3600" dirty="0">
              <a:solidFill>
                <a:schemeClr val="bg2"/>
              </a:solidFill>
              <a:effectLst/>
              <a:latin typeface="Andale Mono" panose="020B0509000000000004" pitchFamily="49" charset="0"/>
            </a:endParaRPr>
          </a:p>
          <a:p>
            <a:r>
              <a:rPr lang="en-US" sz="3600" dirty="0">
                <a:solidFill>
                  <a:srgbClr val="2FFF12"/>
                </a:solidFill>
                <a:effectLst/>
                <a:latin typeface="Andale Mono" panose="020B0509000000000004" pitchFamily="49" charset="0"/>
              </a:rPr>
              <a:t>/users/vanilla</a:t>
            </a:r>
          </a:p>
          <a:p>
            <a:r>
              <a:rPr lang="en-US" sz="3600" dirty="0">
                <a:solidFill>
                  <a:srgbClr val="2FFF12"/>
                </a:solidFill>
                <a:effectLst/>
                <a:latin typeface="Andale Mono" panose="020B0509000000000004" pitchFamily="49" charset="0"/>
              </a:rPr>
              <a:t>[</a:t>
            </a:r>
            <a:r>
              <a:rPr lang="en-US" sz="3600" dirty="0" err="1">
                <a:solidFill>
                  <a:srgbClr val="2FFF12"/>
                </a:solidFill>
                <a:effectLst/>
                <a:latin typeface="Andale Mono" panose="020B0509000000000004" pitchFamily="49" charset="0"/>
              </a:rPr>
              <a:t>vanilla@wheeler</a:t>
            </a:r>
            <a:r>
              <a:rPr lang="en-US" sz="3600" dirty="0">
                <a:solidFill>
                  <a:srgbClr val="2FFF12"/>
                </a:solidFill>
                <a:effectLst/>
                <a:latin typeface="Andale Mono" panose="020B0509000000000004" pitchFamily="49" charset="0"/>
              </a:rPr>
              <a:t> ~]$ </a:t>
            </a:r>
          </a:p>
        </p:txBody>
      </p:sp>
    </p:spTree>
    <p:extLst>
      <p:ext uri="{BB962C8B-B14F-4D97-AF65-F5344CB8AC3E}">
        <p14:creationId xmlns:p14="http://schemas.microsoft.com/office/powerpoint/2010/main" val="3170156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12"/>
                                        </p:tgtEl>
                                        <p:attrNameLst>
                                          <p:attrName>style.visibility</p:attrName>
                                        </p:attrNameLst>
                                      </p:cBhvr>
                                      <p:to>
                                        <p:strVal val="visible"/>
                                      </p:to>
                                    </p:set>
                                    <p:animEffect transition="in" filter="fade">
                                      <p:cBhvr>
                                        <p:cTn id="7" dur="7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2" name="Title 3">
            <a:extLst>
              <a:ext uri="{FF2B5EF4-FFF2-40B4-BE49-F238E27FC236}">
                <a16:creationId xmlns:a16="http://schemas.microsoft.com/office/drawing/2014/main" id="{78610392-DAB5-108E-5CBC-5EA6AFCEDDBB}"/>
              </a:ext>
            </a:extLst>
          </p:cNvPr>
          <p:cNvSpPr txBox="1">
            <a:spLocks/>
          </p:cNvSpPr>
          <p:nvPr/>
        </p:nvSpPr>
        <p:spPr>
          <a:xfrm>
            <a:off x="969264" y="5154168"/>
            <a:ext cx="6973204" cy="126187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4100" dirty="0">
                <a:solidFill>
                  <a:schemeClr val="bg1"/>
                </a:solidFill>
              </a:rPr>
              <a:t>Modifying the filesystem… moving a file.</a:t>
            </a:r>
          </a:p>
        </p:txBody>
      </p:sp>
      <p:sp>
        <p:nvSpPr>
          <p:cNvPr id="5" name="TextBox 4">
            <a:extLst>
              <a:ext uri="{FF2B5EF4-FFF2-40B4-BE49-F238E27FC236}">
                <a16:creationId xmlns:a16="http://schemas.microsoft.com/office/drawing/2014/main" id="{24FF684F-CE5A-7640-C847-961C2F5569A8}"/>
              </a:ext>
            </a:extLst>
          </p:cNvPr>
          <p:cNvSpPr txBox="1"/>
          <p:nvPr/>
        </p:nvSpPr>
        <p:spPr>
          <a:xfrm>
            <a:off x="281116" y="223616"/>
            <a:ext cx="11667867" cy="2246769"/>
          </a:xfrm>
          <a:prstGeom prst="rect">
            <a:avLst/>
          </a:prstGeom>
          <a:noFill/>
        </p:spPr>
        <p:txBody>
          <a:bodyPr wrap="square">
            <a:spAutoFit/>
          </a:bodyPr>
          <a:lstStyle/>
          <a:p>
            <a:r>
              <a:rPr lang="en-US" sz="2800" dirty="0">
                <a:solidFill>
                  <a:srgbClr val="2FFF12"/>
                </a:solidFill>
                <a:effectLst/>
                <a:latin typeface="Andale Mono" panose="020B0509000000000004" pitchFamily="49" charset="0"/>
              </a:rPr>
              <a:t>[</a:t>
            </a:r>
            <a:r>
              <a:rPr lang="en-US" sz="2800" dirty="0" err="1">
                <a:solidFill>
                  <a:srgbClr val="2FFF12"/>
                </a:solidFill>
                <a:effectLst/>
                <a:latin typeface="Andale Mono" panose="020B0509000000000004" pitchFamily="49" charset="0"/>
              </a:rPr>
              <a:t>vanilla@wheeler</a:t>
            </a:r>
            <a:r>
              <a:rPr lang="en-US" sz="2800" dirty="0">
                <a:solidFill>
                  <a:srgbClr val="2FFF12"/>
                </a:solidFill>
                <a:effectLst/>
                <a:latin typeface="Andale Mono" panose="020B0509000000000004" pitchFamily="49" charset="0"/>
              </a:rPr>
              <a:t> ~]$ </a:t>
            </a:r>
            <a:r>
              <a:rPr lang="en-US" sz="2800" dirty="0">
                <a:solidFill>
                  <a:schemeClr val="accent5">
                    <a:lumMod val="20000"/>
                    <a:lumOff val="80000"/>
                  </a:schemeClr>
                </a:solidFill>
                <a:effectLst/>
                <a:latin typeface="Andale Mono" panose="020B0509000000000004" pitchFamily="49" charset="0"/>
              </a:rPr>
              <a:t>cd </a:t>
            </a:r>
            <a:r>
              <a:rPr lang="en-US" sz="2800" dirty="0" err="1">
                <a:solidFill>
                  <a:schemeClr val="accent5">
                    <a:lumMod val="20000"/>
                    <a:lumOff val="80000"/>
                  </a:schemeClr>
                </a:solidFill>
                <a:effectLst/>
                <a:latin typeface="Andale Mono" panose="020B0509000000000004" pitchFamily="49" charset="0"/>
              </a:rPr>
              <a:t>mystuff</a:t>
            </a:r>
            <a:endParaRPr lang="en-US" sz="2800" dirty="0">
              <a:solidFill>
                <a:schemeClr val="accent5">
                  <a:lumMod val="20000"/>
                  <a:lumOff val="80000"/>
                </a:schemeClr>
              </a:solidFill>
              <a:effectLst/>
              <a:latin typeface="Andale Mono" panose="020B0509000000000004" pitchFamily="49" charset="0"/>
            </a:endParaRPr>
          </a:p>
          <a:p>
            <a:r>
              <a:rPr lang="en-US" sz="2800" dirty="0">
                <a:solidFill>
                  <a:srgbClr val="2FFF12"/>
                </a:solidFill>
                <a:effectLst/>
                <a:latin typeface="Andale Mono" panose="020B0509000000000004" pitchFamily="49" charset="0"/>
              </a:rPr>
              <a:t>[</a:t>
            </a:r>
            <a:r>
              <a:rPr lang="en-US" sz="2800" dirty="0" err="1">
                <a:solidFill>
                  <a:srgbClr val="2FFF12"/>
                </a:solidFill>
                <a:effectLst/>
                <a:latin typeface="Andale Mono" panose="020B0509000000000004" pitchFamily="49" charset="0"/>
              </a:rPr>
              <a:t>vanilla@wheeler</a:t>
            </a:r>
            <a:r>
              <a:rPr lang="en-US" sz="2800" dirty="0">
                <a:solidFill>
                  <a:srgbClr val="2FFF12"/>
                </a:solidFill>
                <a:effectLst/>
                <a:latin typeface="Andale Mono" panose="020B0509000000000004" pitchFamily="49" charset="0"/>
              </a:rPr>
              <a:t> ~/</a:t>
            </a:r>
            <a:r>
              <a:rPr lang="en-US" sz="2800" dirty="0" err="1">
                <a:solidFill>
                  <a:srgbClr val="2FFF12"/>
                </a:solidFill>
                <a:effectLst/>
                <a:latin typeface="Andale Mono" panose="020B0509000000000004" pitchFamily="49" charset="0"/>
              </a:rPr>
              <a:t>mystuff</a:t>
            </a:r>
            <a:r>
              <a:rPr lang="en-US" sz="2800" dirty="0">
                <a:solidFill>
                  <a:srgbClr val="2FFF12"/>
                </a:solidFill>
                <a:effectLst/>
                <a:latin typeface="Andale Mono" panose="020B0509000000000004" pitchFamily="49" charset="0"/>
              </a:rPr>
              <a:t>]$ </a:t>
            </a:r>
            <a:r>
              <a:rPr lang="en-US" sz="2800" dirty="0">
                <a:solidFill>
                  <a:schemeClr val="accent5">
                    <a:lumMod val="20000"/>
                    <a:lumOff val="80000"/>
                  </a:schemeClr>
                </a:solidFill>
                <a:effectLst/>
                <a:latin typeface="Andale Mono" panose="020B0509000000000004" pitchFamily="49" charset="0"/>
              </a:rPr>
              <a:t>mv myfile1 myfile0</a:t>
            </a:r>
          </a:p>
          <a:p>
            <a:r>
              <a:rPr lang="en-US" sz="2800" dirty="0">
                <a:solidFill>
                  <a:srgbClr val="2FFF12"/>
                </a:solidFill>
                <a:effectLst/>
                <a:latin typeface="Andale Mono" panose="020B0509000000000004" pitchFamily="49" charset="0"/>
              </a:rPr>
              <a:t>[</a:t>
            </a:r>
            <a:r>
              <a:rPr lang="en-US" sz="2800" dirty="0" err="1">
                <a:solidFill>
                  <a:srgbClr val="2FFF12"/>
                </a:solidFill>
                <a:effectLst/>
                <a:latin typeface="Andale Mono" panose="020B0509000000000004" pitchFamily="49" charset="0"/>
              </a:rPr>
              <a:t>vanilla@wheeler</a:t>
            </a:r>
            <a:r>
              <a:rPr lang="en-US" sz="2800" dirty="0">
                <a:solidFill>
                  <a:srgbClr val="2FFF12"/>
                </a:solidFill>
                <a:effectLst/>
                <a:latin typeface="Andale Mono" panose="020B0509000000000004" pitchFamily="49" charset="0"/>
              </a:rPr>
              <a:t> ~/</a:t>
            </a:r>
            <a:r>
              <a:rPr lang="en-US" sz="2800" dirty="0" err="1">
                <a:solidFill>
                  <a:srgbClr val="2FFF12"/>
                </a:solidFill>
                <a:effectLst/>
                <a:latin typeface="Andale Mono" panose="020B0509000000000004" pitchFamily="49" charset="0"/>
              </a:rPr>
              <a:t>mystuff</a:t>
            </a:r>
            <a:r>
              <a:rPr lang="en-US" sz="2800" dirty="0">
                <a:solidFill>
                  <a:srgbClr val="2FFF12"/>
                </a:solidFill>
                <a:effectLst/>
                <a:latin typeface="Andale Mono" panose="020B0509000000000004" pitchFamily="49" charset="0"/>
              </a:rPr>
              <a:t>]$ </a:t>
            </a:r>
            <a:r>
              <a:rPr lang="en-US" sz="2800" dirty="0">
                <a:solidFill>
                  <a:schemeClr val="accent5">
                    <a:lumMod val="20000"/>
                    <a:lumOff val="80000"/>
                  </a:schemeClr>
                </a:solidFill>
                <a:effectLst/>
                <a:latin typeface="Andale Mono" panose="020B0509000000000004" pitchFamily="49" charset="0"/>
              </a:rPr>
              <a:t>ls</a:t>
            </a:r>
          </a:p>
          <a:p>
            <a:r>
              <a:rPr lang="en-US" sz="2800" dirty="0">
                <a:solidFill>
                  <a:srgbClr val="2FFF12"/>
                </a:solidFill>
                <a:effectLst/>
                <a:latin typeface="Andale Mono" panose="020B0509000000000004" pitchFamily="49" charset="0"/>
              </a:rPr>
              <a:t>myfile0  myfile2  myfile3</a:t>
            </a:r>
          </a:p>
          <a:p>
            <a:r>
              <a:rPr lang="en-US" sz="2800" dirty="0">
                <a:solidFill>
                  <a:srgbClr val="2FFF12"/>
                </a:solidFill>
                <a:effectLst/>
                <a:latin typeface="Andale Mono" panose="020B0509000000000004" pitchFamily="49" charset="0"/>
              </a:rPr>
              <a:t>[</a:t>
            </a:r>
            <a:r>
              <a:rPr lang="en-US" sz="2800" dirty="0" err="1">
                <a:solidFill>
                  <a:srgbClr val="2FFF12"/>
                </a:solidFill>
                <a:effectLst/>
                <a:latin typeface="Andale Mono" panose="020B0509000000000004" pitchFamily="49" charset="0"/>
              </a:rPr>
              <a:t>vanilla@wheeler</a:t>
            </a:r>
            <a:r>
              <a:rPr lang="en-US" sz="2800" dirty="0">
                <a:solidFill>
                  <a:srgbClr val="2FFF12"/>
                </a:solidFill>
                <a:effectLst/>
                <a:latin typeface="Andale Mono" panose="020B0509000000000004" pitchFamily="49" charset="0"/>
              </a:rPr>
              <a:t> ~/</a:t>
            </a:r>
            <a:r>
              <a:rPr lang="en-US" sz="2800" dirty="0" err="1">
                <a:solidFill>
                  <a:srgbClr val="2FFF12"/>
                </a:solidFill>
                <a:effectLst/>
                <a:latin typeface="Andale Mono" panose="020B0509000000000004" pitchFamily="49" charset="0"/>
              </a:rPr>
              <a:t>mystuff</a:t>
            </a:r>
            <a:r>
              <a:rPr lang="en-US" sz="2800" dirty="0">
                <a:solidFill>
                  <a:srgbClr val="2FFF12"/>
                </a:solidFill>
                <a:effectLst/>
                <a:latin typeface="Andale Mono" panose="020B0509000000000004" pitchFamily="49" charset="0"/>
              </a:rPr>
              <a:t>]</a:t>
            </a:r>
          </a:p>
        </p:txBody>
      </p:sp>
    </p:spTree>
    <p:extLst>
      <p:ext uri="{BB962C8B-B14F-4D97-AF65-F5344CB8AC3E}">
        <p14:creationId xmlns:p14="http://schemas.microsoft.com/office/powerpoint/2010/main" val="1618552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12"/>
                                        </p:tgtEl>
                                        <p:attrNameLst>
                                          <p:attrName>style.visibility</p:attrName>
                                        </p:attrNameLst>
                                      </p:cBhvr>
                                      <p:to>
                                        <p:strVal val="visible"/>
                                      </p:to>
                                    </p:set>
                                    <p:animEffect transition="in" filter="fade">
                                      <p:cBhvr>
                                        <p:cTn id="7" dur="7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2" name="Title 3">
            <a:extLst>
              <a:ext uri="{FF2B5EF4-FFF2-40B4-BE49-F238E27FC236}">
                <a16:creationId xmlns:a16="http://schemas.microsoft.com/office/drawing/2014/main" id="{78610392-DAB5-108E-5CBC-5EA6AFCEDDBB}"/>
              </a:ext>
            </a:extLst>
          </p:cNvPr>
          <p:cNvSpPr txBox="1">
            <a:spLocks/>
          </p:cNvSpPr>
          <p:nvPr/>
        </p:nvSpPr>
        <p:spPr>
          <a:xfrm>
            <a:off x="969264" y="5154168"/>
            <a:ext cx="6973204" cy="126187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4100" dirty="0">
                <a:solidFill>
                  <a:schemeClr val="bg1"/>
                </a:solidFill>
              </a:rPr>
              <a:t>Modifying the filesystem… copying a file.</a:t>
            </a:r>
          </a:p>
        </p:txBody>
      </p:sp>
      <p:sp>
        <p:nvSpPr>
          <p:cNvPr id="3" name="Up Arrow 2">
            <a:extLst>
              <a:ext uri="{FF2B5EF4-FFF2-40B4-BE49-F238E27FC236}">
                <a16:creationId xmlns:a16="http://schemas.microsoft.com/office/drawing/2014/main" id="{DAF955C5-1F03-FE57-8FDB-4C38E19DDBC9}"/>
              </a:ext>
            </a:extLst>
          </p:cNvPr>
          <p:cNvSpPr/>
          <p:nvPr/>
        </p:nvSpPr>
        <p:spPr>
          <a:xfrm>
            <a:off x="8918425" y="963827"/>
            <a:ext cx="484632" cy="978408"/>
          </a:xfrm>
          <a:prstGeom prst="upArrow">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Up Arrow 6">
            <a:extLst>
              <a:ext uri="{FF2B5EF4-FFF2-40B4-BE49-F238E27FC236}">
                <a16:creationId xmlns:a16="http://schemas.microsoft.com/office/drawing/2014/main" id="{9C1F2B48-95B8-0793-3F94-348B22E2A801}"/>
              </a:ext>
            </a:extLst>
          </p:cNvPr>
          <p:cNvSpPr/>
          <p:nvPr/>
        </p:nvSpPr>
        <p:spPr>
          <a:xfrm>
            <a:off x="10565992" y="963827"/>
            <a:ext cx="484632" cy="978408"/>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BD376E19-9862-8542-9792-BA93A986E3F6}"/>
              </a:ext>
            </a:extLst>
          </p:cNvPr>
          <p:cNvSpPr txBox="1"/>
          <p:nvPr/>
        </p:nvSpPr>
        <p:spPr>
          <a:xfrm>
            <a:off x="8393255" y="2029075"/>
            <a:ext cx="1412951" cy="584775"/>
          </a:xfrm>
          <a:prstGeom prst="rect">
            <a:avLst/>
          </a:prstGeom>
          <a:noFill/>
        </p:spPr>
        <p:txBody>
          <a:bodyPr wrap="none" rtlCol="0">
            <a:spAutoFit/>
          </a:bodyPr>
          <a:lstStyle/>
          <a:p>
            <a:r>
              <a:rPr lang="en-US" sz="3200" dirty="0">
                <a:solidFill>
                  <a:schemeClr val="accent6">
                    <a:lumMod val="60000"/>
                    <a:lumOff val="40000"/>
                  </a:schemeClr>
                </a:solidFill>
              </a:rPr>
              <a:t>Source</a:t>
            </a:r>
            <a:r>
              <a:rPr lang="en-US" sz="3200" dirty="0">
                <a:solidFill>
                  <a:srgbClr val="0070C0"/>
                </a:solidFill>
              </a:rPr>
              <a:t> </a:t>
            </a:r>
            <a:endParaRPr lang="en-US" dirty="0">
              <a:solidFill>
                <a:srgbClr val="0070C0"/>
              </a:solidFill>
            </a:endParaRPr>
          </a:p>
        </p:txBody>
      </p:sp>
      <p:sp>
        <p:nvSpPr>
          <p:cNvPr id="9" name="TextBox 8">
            <a:extLst>
              <a:ext uri="{FF2B5EF4-FFF2-40B4-BE49-F238E27FC236}">
                <a16:creationId xmlns:a16="http://schemas.microsoft.com/office/drawing/2014/main" id="{C33109B9-8AF9-2438-3679-67CE1E4B55C0}"/>
              </a:ext>
            </a:extLst>
          </p:cNvPr>
          <p:cNvSpPr txBox="1"/>
          <p:nvPr/>
        </p:nvSpPr>
        <p:spPr>
          <a:xfrm>
            <a:off x="9806206" y="2056355"/>
            <a:ext cx="2104679" cy="584775"/>
          </a:xfrm>
          <a:prstGeom prst="rect">
            <a:avLst/>
          </a:prstGeom>
          <a:noFill/>
        </p:spPr>
        <p:txBody>
          <a:bodyPr wrap="none" rtlCol="0">
            <a:spAutoFit/>
          </a:bodyPr>
          <a:lstStyle/>
          <a:p>
            <a:r>
              <a:rPr lang="en-US" sz="3200" dirty="0">
                <a:solidFill>
                  <a:schemeClr val="accent1">
                    <a:lumMod val="60000"/>
                    <a:lumOff val="40000"/>
                  </a:schemeClr>
                </a:solidFill>
              </a:rPr>
              <a:t>Destination</a:t>
            </a:r>
            <a:endParaRPr lang="en-US" dirty="0">
              <a:solidFill>
                <a:schemeClr val="accent1">
                  <a:lumMod val="60000"/>
                  <a:lumOff val="40000"/>
                </a:schemeClr>
              </a:solidFill>
            </a:endParaRPr>
          </a:p>
        </p:txBody>
      </p:sp>
      <p:sp>
        <p:nvSpPr>
          <p:cNvPr id="11" name="TextBox 10">
            <a:extLst>
              <a:ext uri="{FF2B5EF4-FFF2-40B4-BE49-F238E27FC236}">
                <a16:creationId xmlns:a16="http://schemas.microsoft.com/office/drawing/2014/main" id="{84784BB9-802F-C89D-9ECE-020D67318622}"/>
              </a:ext>
            </a:extLst>
          </p:cNvPr>
          <p:cNvSpPr txBox="1"/>
          <p:nvPr/>
        </p:nvSpPr>
        <p:spPr>
          <a:xfrm>
            <a:off x="281115" y="149995"/>
            <a:ext cx="11766723" cy="1077218"/>
          </a:xfrm>
          <a:prstGeom prst="rect">
            <a:avLst/>
          </a:prstGeom>
          <a:noFill/>
        </p:spPr>
        <p:txBody>
          <a:bodyPr wrap="square">
            <a:spAutoFit/>
          </a:bodyPr>
          <a:lstStyle/>
          <a:p>
            <a:r>
              <a:rPr lang="en-US" sz="3200" dirty="0">
                <a:solidFill>
                  <a:srgbClr val="2FFF12"/>
                </a:solidFill>
                <a:effectLst/>
                <a:latin typeface="Andale Mono" panose="020B0509000000000004" pitchFamily="49" charset="0"/>
              </a:rPr>
              <a:t>[</a:t>
            </a:r>
            <a:r>
              <a:rPr lang="en-US" sz="3200" dirty="0" err="1">
                <a:solidFill>
                  <a:srgbClr val="2FFF12"/>
                </a:solidFill>
                <a:effectLst/>
                <a:latin typeface="Andale Mono" panose="020B0509000000000004" pitchFamily="49" charset="0"/>
              </a:rPr>
              <a:t>vanilla@wheeler</a:t>
            </a:r>
            <a:r>
              <a:rPr lang="en-US" sz="3200" dirty="0">
                <a:solidFill>
                  <a:srgbClr val="2FFF12"/>
                </a:solidFill>
                <a:effectLst/>
                <a:latin typeface="Andale Mono" panose="020B0509000000000004" pitchFamily="49" charset="0"/>
              </a:rPr>
              <a:t> ~/</a:t>
            </a:r>
            <a:r>
              <a:rPr lang="en-US" sz="3200" dirty="0" err="1">
                <a:solidFill>
                  <a:srgbClr val="2FFF12"/>
                </a:solidFill>
                <a:effectLst/>
                <a:latin typeface="Andale Mono" panose="020B0509000000000004" pitchFamily="49" charset="0"/>
              </a:rPr>
              <a:t>mystuff</a:t>
            </a:r>
            <a:r>
              <a:rPr lang="en-US" sz="3200" dirty="0">
                <a:solidFill>
                  <a:srgbClr val="2FFF12"/>
                </a:solidFill>
                <a:effectLst/>
                <a:latin typeface="Andale Mono" panose="020B0509000000000004" pitchFamily="49" charset="0"/>
              </a:rPr>
              <a:t>]$ </a:t>
            </a:r>
            <a:r>
              <a:rPr lang="en-US" sz="3200" dirty="0">
                <a:solidFill>
                  <a:schemeClr val="accent5">
                    <a:lumMod val="20000"/>
                    <a:lumOff val="80000"/>
                  </a:schemeClr>
                </a:solidFill>
                <a:effectLst/>
                <a:latin typeface="Andale Mono" panose="020B0509000000000004" pitchFamily="49" charset="0"/>
              </a:rPr>
              <a:t>cp myfile0 myfile1</a:t>
            </a:r>
          </a:p>
          <a:p>
            <a:r>
              <a:rPr lang="en-US" sz="3200" dirty="0">
                <a:solidFill>
                  <a:srgbClr val="2FFF12"/>
                </a:solidFill>
                <a:effectLst/>
                <a:latin typeface="Andale Mono" panose="020B0509000000000004" pitchFamily="49" charset="0"/>
              </a:rPr>
              <a:t>[</a:t>
            </a:r>
            <a:r>
              <a:rPr lang="en-US" sz="3200" dirty="0" err="1">
                <a:solidFill>
                  <a:srgbClr val="2FFF12"/>
                </a:solidFill>
                <a:effectLst/>
                <a:latin typeface="Andale Mono" panose="020B0509000000000004" pitchFamily="49" charset="0"/>
              </a:rPr>
              <a:t>vanilla@wheeler</a:t>
            </a:r>
            <a:r>
              <a:rPr lang="en-US" sz="3200" dirty="0">
                <a:solidFill>
                  <a:srgbClr val="2FFF12"/>
                </a:solidFill>
                <a:effectLst/>
                <a:latin typeface="Andale Mono" panose="020B0509000000000004" pitchFamily="49" charset="0"/>
              </a:rPr>
              <a:t> ~/</a:t>
            </a:r>
            <a:r>
              <a:rPr lang="en-US" sz="3200" dirty="0" err="1">
                <a:solidFill>
                  <a:srgbClr val="2FFF12"/>
                </a:solidFill>
                <a:effectLst/>
                <a:latin typeface="Andale Mono" panose="020B0509000000000004" pitchFamily="49" charset="0"/>
              </a:rPr>
              <a:t>mystuff</a:t>
            </a:r>
            <a:r>
              <a:rPr lang="en-US" sz="3200" dirty="0">
                <a:solidFill>
                  <a:srgbClr val="2FFF12"/>
                </a:solidFill>
                <a:effectLst/>
                <a:latin typeface="Andale Mono" panose="020B0509000000000004" pitchFamily="49" charset="0"/>
              </a:rPr>
              <a:t>]$ </a:t>
            </a:r>
          </a:p>
        </p:txBody>
      </p:sp>
      <p:sp>
        <p:nvSpPr>
          <p:cNvPr id="13" name="TextBox 12">
            <a:extLst>
              <a:ext uri="{FF2B5EF4-FFF2-40B4-BE49-F238E27FC236}">
                <a16:creationId xmlns:a16="http://schemas.microsoft.com/office/drawing/2014/main" id="{D72C9544-4F72-C354-7F9D-F877EA0BEE8A}"/>
              </a:ext>
            </a:extLst>
          </p:cNvPr>
          <p:cNvSpPr txBox="1"/>
          <p:nvPr/>
        </p:nvSpPr>
        <p:spPr>
          <a:xfrm>
            <a:off x="404683" y="3214470"/>
            <a:ext cx="11506201" cy="1569660"/>
          </a:xfrm>
          <a:prstGeom prst="rect">
            <a:avLst/>
          </a:prstGeom>
          <a:noFill/>
        </p:spPr>
        <p:txBody>
          <a:bodyPr wrap="square">
            <a:spAutoFit/>
          </a:bodyPr>
          <a:lstStyle/>
          <a:p>
            <a:r>
              <a:rPr lang="en-US" sz="3200" dirty="0">
                <a:solidFill>
                  <a:srgbClr val="2FFF12"/>
                </a:solidFill>
                <a:effectLst/>
                <a:latin typeface="Andale Mono" panose="020B0509000000000004" pitchFamily="49" charset="0"/>
              </a:rPr>
              <a:t>[</a:t>
            </a:r>
            <a:r>
              <a:rPr lang="en-US" sz="3200" dirty="0" err="1">
                <a:solidFill>
                  <a:srgbClr val="2FFF12"/>
                </a:solidFill>
                <a:effectLst/>
                <a:latin typeface="Andale Mono" panose="020B0509000000000004" pitchFamily="49" charset="0"/>
              </a:rPr>
              <a:t>vanilla@wheeler</a:t>
            </a:r>
            <a:r>
              <a:rPr lang="en-US" sz="3200" dirty="0">
                <a:solidFill>
                  <a:srgbClr val="2FFF12"/>
                </a:solidFill>
                <a:effectLst/>
                <a:latin typeface="Andale Mono" panose="020B0509000000000004" pitchFamily="49" charset="0"/>
              </a:rPr>
              <a:t> ~/</a:t>
            </a:r>
            <a:r>
              <a:rPr lang="en-US" sz="3200" dirty="0" err="1">
                <a:solidFill>
                  <a:srgbClr val="2FFF12"/>
                </a:solidFill>
                <a:effectLst/>
                <a:latin typeface="Andale Mono" panose="020B0509000000000004" pitchFamily="49" charset="0"/>
              </a:rPr>
              <a:t>mystuff</a:t>
            </a:r>
            <a:r>
              <a:rPr lang="en-US" sz="3200" dirty="0">
                <a:solidFill>
                  <a:srgbClr val="2FFF12"/>
                </a:solidFill>
                <a:effectLst/>
                <a:latin typeface="Andale Mono" panose="020B0509000000000004" pitchFamily="49" charset="0"/>
              </a:rPr>
              <a:t>]$ </a:t>
            </a:r>
            <a:r>
              <a:rPr lang="en-US" sz="3200" dirty="0">
                <a:solidFill>
                  <a:schemeClr val="accent5">
                    <a:lumMod val="20000"/>
                    <a:lumOff val="80000"/>
                  </a:schemeClr>
                </a:solidFill>
                <a:effectLst/>
                <a:latin typeface="Andale Mono" panose="020B0509000000000004" pitchFamily="49" charset="0"/>
              </a:rPr>
              <a:t>ls</a:t>
            </a:r>
          </a:p>
          <a:p>
            <a:r>
              <a:rPr lang="en-US" sz="3200" dirty="0">
                <a:solidFill>
                  <a:srgbClr val="2FFF12"/>
                </a:solidFill>
                <a:effectLst/>
                <a:latin typeface="Andale Mono" panose="020B0509000000000004" pitchFamily="49" charset="0"/>
              </a:rPr>
              <a:t>myfile0  myfile1  myfile2  myfile3</a:t>
            </a:r>
          </a:p>
          <a:p>
            <a:r>
              <a:rPr lang="en-US" sz="3200" dirty="0">
                <a:solidFill>
                  <a:srgbClr val="2FFF12"/>
                </a:solidFill>
                <a:effectLst/>
                <a:latin typeface="Andale Mono" panose="020B0509000000000004" pitchFamily="49" charset="0"/>
              </a:rPr>
              <a:t>[</a:t>
            </a:r>
            <a:r>
              <a:rPr lang="en-US" sz="3200" dirty="0" err="1">
                <a:solidFill>
                  <a:srgbClr val="2FFF12"/>
                </a:solidFill>
                <a:effectLst/>
                <a:latin typeface="Andale Mono" panose="020B0509000000000004" pitchFamily="49" charset="0"/>
              </a:rPr>
              <a:t>vanilla@wheeler</a:t>
            </a:r>
            <a:r>
              <a:rPr lang="en-US" sz="3200" dirty="0">
                <a:solidFill>
                  <a:srgbClr val="2FFF12"/>
                </a:solidFill>
                <a:effectLst/>
                <a:latin typeface="Andale Mono" panose="020B0509000000000004" pitchFamily="49" charset="0"/>
              </a:rPr>
              <a:t> ~/</a:t>
            </a:r>
            <a:r>
              <a:rPr lang="en-US" sz="3200" dirty="0" err="1">
                <a:solidFill>
                  <a:srgbClr val="2FFF12"/>
                </a:solidFill>
                <a:effectLst/>
                <a:latin typeface="Andale Mono" panose="020B0509000000000004" pitchFamily="49" charset="0"/>
              </a:rPr>
              <a:t>mystuff</a:t>
            </a:r>
            <a:r>
              <a:rPr lang="en-US" sz="3200" dirty="0">
                <a:solidFill>
                  <a:srgbClr val="2FFF12"/>
                </a:solidFill>
                <a:effectLst/>
                <a:latin typeface="Andale Mono" panose="020B0509000000000004" pitchFamily="49" charset="0"/>
              </a:rPr>
              <a:t>]$ </a:t>
            </a:r>
          </a:p>
        </p:txBody>
      </p:sp>
    </p:spTree>
    <p:extLst>
      <p:ext uri="{BB962C8B-B14F-4D97-AF65-F5344CB8AC3E}">
        <p14:creationId xmlns:p14="http://schemas.microsoft.com/office/powerpoint/2010/main" val="205590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12"/>
                                        </p:tgtEl>
                                        <p:attrNameLst>
                                          <p:attrName>style.visibility</p:attrName>
                                        </p:attrNameLst>
                                      </p:cBhvr>
                                      <p:to>
                                        <p:strVal val="visible"/>
                                      </p:to>
                                    </p:set>
                                    <p:animEffect transition="in" filter="fade">
                                      <p:cBhvr>
                                        <p:cTn id="7" dur="7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2" name="Title 3">
            <a:extLst>
              <a:ext uri="{FF2B5EF4-FFF2-40B4-BE49-F238E27FC236}">
                <a16:creationId xmlns:a16="http://schemas.microsoft.com/office/drawing/2014/main" id="{78610392-DAB5-108E-5CBC-5EA6AFCEDDBB}"/>
              </a:ext>
            </a:extLst>
          </p:cNvPr>
          <p:cNvSpPr txBox="1">
            <a:spLocks/>
          </p:cNvSpPr>
          <p:nvPr/>
        </p:nvSpPr>
        <p:spPr>
          <a:xfrm>
            <a:off x="969264" y="5154168"/>
            <a:ext cx="6973204" cy="126187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4100" dirty="0">
                <a:solidFill>
                  <a:schemeClr val="bg1"/>
                </a:solidFill>
              </a:rPr>
              <a:t>Modifying the filesystem… create a new directory.</a:t>
            </a:r>
          </a:p>
        </p:txBody>
      </p:sp>
      <p:sp>
        <p:nvSpPr>
          <p:cNvPr id="7" name="Up Arrow 6">
            <a:extLst>
              <a:ext uri="{FF2B5EF4-FFF2-40B4-BE49-F238E27FC236}">
                <a16:creationId xmlns:a16="http://schemas.microsoft.com/office/drawing/2014/main" id="{9C1F2B48-95B8-0793-3F94-348B22E2A801}"/>
              </a:ext>
            </a:extLst>
          </p:cNvPr>
          <p:cNvSpPr/>
          <p:nvPr/>
        </p:nvSpPr>
        <p:spPr>
          <a:xfrm>
            <a:off x="9563890" y="822145"/>
            <a:ext cx="484632" cy="978408"/>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C33109B9-8AF9-2438-3679-67CE1E4B55C0}"/>
              </a:ext>
            </a:extLst>
          </p:cNvPr>
          <p:cNvSpPr txBox="1"/>
          <p:nvPr/>
        </p:nvSpPr>
        <p:spPr>
          <a:xfrm>
            <a:off x="8129807" y="1899363"/>
            <a:ext cx="3581622" cy="584775"/>
          </a:xfrm>
          <a:prstGeom prst="rect">
            <a:avLst/>
          </a:prstGeom>
          <a:noFill/>
        </p:spPr>
        <p:txBody>
          <a:bodyPr wrap="none" rtlCol="0">
            <a:spAutoFit/>
          </a:bodyPr>
          <a:lstStyle/>
          <a:p>
            <a:r>
              <a:rPr lang="en-US" sz="3200" dirty="0">
                <a:solidFill>
                  <a:schemeClr val="accent1">
                    <a:lumMod val="60000"/>
                    <a:lumOff val="40000"/>
                  </a:schemeClr>
                </a:solidFill>
              </a:rPr>
              <a:t>New directory name</a:t>
            </a:r>
            <a:endParaRPr lang="en-US" dirty="0">
              <a:solidFill>
                <a:schemeClr val="accent1">
                  <a:lumMod val="60000"/>
                  <a:lumOff val="40000"/>
                </a:schemeClr>
              </a:solidFill>
            </a:endParaRPr>
          </a:p>
        </p:txBody>
      </p:sp>
      <p:sp>
        <p:nvSpPr>
          <p:cNvPr id="11" name="TextBox 10">
            <a:extLst>
              <a:ext uri="{FF2B5EF4-FFF2-40B4-BE49-F238E27FC236}">
                <a16:creationId xmlns:a16="http://schemas.microsoft.com/office/drawing/2014/main" id="{84784BB9-802F-C89D-9ECE-020D67318622}"/>
              </a:ext>
            </a:extLst>
          </p:cNvPr>
          <p:cNvSpPr txBox="1"/>
          <p:nvPr/>
        </p:nvSpPr>
        <p:spPr>
          <a:xfrm>
            <a:off x="281115" y="149995"/>
            <a:ext cx="11766723" cy="1077218"/>
          </a:xfrm>
          <a:prstGeom prst="rect">
            <a:avLst/>
          </a:prstGeom>
          <a:noFill/>
        </p:spPr>
        <p:txBody>
          <a:bodyPr wrap="square">
            <a:spAutoFit/>
          </a:bodyPr>
          <a:lstStyle/>
          <a:p>
            <a:r>
              <a:rPr lang="en-US" sz="3200" dirty="0">
                <a:solidFill>
                  <a:srgbClr val="2FFF12"/>
                </a:solidFill>
                <a:effectLst/>
                <a:latin typeface="Andale Mono" panose="020B0509000000000004" pitchFamily="49" charset="0"/>
              </a:rPr>
              <a:t>[</a:t>
            </a:r>
            <a:r>
              <a:rPr lang="en-US" sz="3200" dirty="0" err="1">
                <a:solidFill>
                  <a:srgbClr val="2FFF12"/>
                </a:solidFill>
                <a:effectLst/>
                <a:latin typeface="Andale Mono" panose="020B0509000000000004" pitchFamily="49" charset="0"/>
              </a:rPr>
              <a:t>vanilla@wheeler</a:t>
            </a:r>
            <a:r>
              <a:rPr lang="en-US" sz="3200" dirty="0">
                <a:solidFill>
                  <a:srgbClr val="2FFF12"/>
                </a:solidFill>
                <a:effectLst/>
                <a:latin typeface="Andale Mono" panose="020B0509000000000004" pitchFamily="49" charset="0"/>
              </a:rPr>
              <a:t> ~/</a:t>
            </a:r>
            <a:r>
              <a:rPr lang="en-US" sz="3200" dirty="0" err="1">
                <a:solidFill>
                  <a:srgbClr val="2FFF12"/>
                </a:solidFill>
                <a:effectLst/>
                <a:latin typeface="Andale Mono" panose="020B0509000000000004" pitchFamily="49" charset="0"/>
              </a:rPr>
              <a:t>mystuff</a:t>
            </a:r>
            <a:r>
              <a:rPr lang="en-US" sz="3200" dirty="0">
                <a:solidFill>
                  <a:srgbClr val="2FFF12"/>
                </a:solidFill>
                <a:effectLst/>
                <a:latin typeface="Andale Mono" panose="020B0509000000000004" pitchFamily="49" charset="0"/>
              </a:rPr>
              <a:t>]$ </a:t>
            </a:r>
            <a:r>
              <a:rPr lang="en-US" sz="3200" dirty="0" err="1">
                <a:solidFill>
                  <a:schemeClr val="accent5">
                    <a:lumMod val="20000"/>
                    <a:lumOff val="80000"/>
                  </a:schemeClr>
                </a:solidFill>
                <a:effectLst/>
                <a:latin typeface="Andale Mono" panose="020B0509000000000004" pitchFamily="49" charset="0"/>
              </a:rPr>
              <a:t>mkdir</a:t>
            </a:r>
            <a:r>
              <a:rPr lang="en-US" sz="3200" dirty="0">
                <a:solidFill>
                  <a:schemeClr val="accent5">
                    <a:lumMod val="20000"/>
                    <a:lumOff val="80000"/>
                  </a:schemeClr>
                </a:solidFill>
                <a:effectLst/>
                <a:latin typeface="Andale Mono" panose="020B0509000000000004" pitchFamily="49" charset="0"/>
              </a:rPr>
              <a:t> </a:t>
            </a:r>
            <a:r>
              <a:rPr lang="en-US" sz="3200" dirty="0" err="1">
                <a:solidFill>
                  <a:schemeClr val="accent5">
                    <a:lumMod val="20000"/>
                    <a:lumOff val="80000"/>
                  </a:schemeClr>
                </a:solidFill>
                <a:effectLst/>
                <a:latin typeface="Andale Mono" panose="020B0509000000000004" pitchFamily="49" charset="0"/>
              </a:rPr>
              <a:t>my</a:t>
            </a:r>
            <a:r>
              <a:rPr lang="en-US" sz="3200" dirty="0" err="1">
                <a:solidFill>
                  <a:schemeClr val="accent5">
                    <a:lumMod val="20000"/>
                    <a:lumOff val="80000"/>
                  </a:schemeClr>
                </a:solidFill>
                <a:latin typeface="Andale Mono" panose="020B0509000000000004" pitchFamily="49" charset="0"/>
              </a:rPr>
              <a:t>newdir</a:t>
            </a:r>
            <a:endParaRPr lang="en-US" sz="3200" dirty="0">
              <a:solidFill>
                <a:schemeClr val="accent5">
                  <a:lumMod val="20000"/>
                  <a:lumOff val="80000"/>
                </a:schemeClr>
              </a:solidFill>
              <a:effectLst/>
              <a:latin typeface="Andale Mono" panose="020B0509000000000004" pitchFamily="49" charset="0"/>
            </a:endParaRPr>
          </a:p>
          <a:p>
            <a:r>
              <a:rPr lang="en-US" sz="3200" dirty="0">
                <a:solidFill>
                  <a:srgbClr val="2FFF12"/>
                </a:solidFill>
                <a:effectLst/>
                <a:latin typeface="Andale Mono" panose="020B0509000000000004" pitchFamily="49" charset="0"/>
              </a:rPr>
              <a:t>[</a:t>
            </a:r>
            <a:r>
              <a:rPr lang="en-US" sz="3200" dirty="0" err="1">
                <a:solidFill>
                  <a:srgbClr val="2FFF12"/>
                </a:solidFill>
                <a:effectLst/>
                <a:latin typeface="Andale Mono" panose="020B0509000000000004" pitchFamily="49" charset="0"/>
              </a:rPr>
              <a:t>vanilla@wheeler</a:t>
            </a:r>
            <a:r>
              <a:rPr lang="en-US" sz="3200" dirty="0">
                <a:solidFill>
                  <a:srgbClr val="2FFF12"/>
                </a:solidFill>
                <a:effectLst/>
                <a:latin typeface="Andale Mono" panose="020B0509000000000004" pitchFamily="49" charset="0"/>
              </a:rPr>
              <a:t> ~/</a:t>
            </a:r>
            <a:r>
              <a:rPr lang="en-US" sz="3200" dirty="0" err="1">
                <a:solidFill>
                  <a:srgbClr val="2FFF12"/>
                </a:solidFill>
                <a:effectLst/>
                <a:latin typeface="Andale Mono" panose="020B0509000000000004" pitchFamily="49" charset="0"/>
              </a:rPr>
              <a:t>mystuff</a:t>
            </a:r>
            <a:r>
              <a:rPr lang="en-US" sz="3200" dirty="0">
                <a:solidFill>
                  <a:srgbClr val="2FFF12"/>
                </a:solidFill>
                <a:effectLst/>
                <a:latin typeface="Andale Mono" panose="020B0509000000000004" pitchFamily="49" charset="0"/>
              </a:rPr>
              <a:t>]$ </a:t>
            </a:r>
          </a:p>
        </p:txBody>
      </p:sp>
      <p:sp>
        <p:nvSpPr>
          <p:cNvPr id="13" name="TextBox 12">
            <a:extLst>
              <a:ext uri="{FF2B5EF4-FFF2-40B4-BE49-F238E27FC236}">
                <a16:creationId xmlns:a16="http://schemas.microsoft.com/office/drawing/2014/main" id="{D72C9544-4F72-C354-7F9D-F877EA0BEE8A}"/>
              </a:ext>
            </a:extLst>
          </p:cNvPr>
          <p:cNvSpPr txBox="1"/>
          <p:nvPr/>
        </p:nvSpPr>
        <p:spPr>
          <a:xfrm>
            <a:off x="404683" y="3214470"/>
            <a:ext cx="11506201" cy="584775"/>
          </a:xfrm>
          <a:prstGeom prst="rect">
            <a:avLst/>
          </a:prstGeom>
          <a:noFill/>
        </p:spPr>
        <p:txBody>
          <a:bodyPr wrap="square">
            <a:spAutoFit/>
          </a:bodyPr>
          <a:lstStyle/>
          <a:p>
            <a:endParaRPr lang="en-US" sz="3200" dirty="0">
              <a:solidFill>
                <a:srgbClr val="2FFF12"/>
              </a:solidFill>
              <a:effectLst/>
              <a:latin typeface="Andale Mono" panose="020B0509000000000004" pitchFamily="49" charset="0"/>
            </a:endParaRPr>
          </a:p>
        </p:txBody>
      </p:sp>
    </p:spTree>
    <p:extLst>
      <p:ext uri="{BB962C8B-B14F-4D97-AF65-F5344CB8AC3E}">
        <p14:creationId xmlns:p14="http://schemas.microsoft.com/office/powerpoint/2010/main" val="1280783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12"/>
                                        </p:tgtEl>
                                        <p:attrNameLst>
                                          <p:attrName>style.visibility</p:attrName>
                                        </p:attrNameLst>
                                      </p:cBhvr>
                                      <p:to>
                                        <p:strVal val="visible"/>
                                      </p:to>
                                    </p:set>
                                    <p:animEffect transition="in" filter="fade">
                                      <p:cBhvr>
                                        <p:cTn id="7" dur="7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2" name="Title 3">
            <a:extLst>
              <a:ext uri="{FF2B5EF4-FFF2-40B4-BE49-F238E27FC236}">
                <a16:creationId xmlns:a16="http://schemas.microsoft.com/office/drawing/2014/main" id="{78610392-DAB5-108E-5CBC-5EA6AFCEDDBB}"/>
              </a:ext>
            </a:extLst>
          </p:cNvPr>
          <p:cNvSpPr txBox="1">
            <a:spLocks/>
          </p:cNvSpPr>
          <p:nvPr/>
        </p:nvSpPr>
        <p:spPr>
          <a:xfrm>
            <a:off x="969264" y="5154168"/>
            <a:ext cx="6973204" cy="126187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4100" dirty="0">
                <a:solidFill>
                  <a:schemeClr val="bg1"/>
                </a:solidFill>
              </a:rPr>
              <a:t>Copying a whole directory tree…</a:t>
            </a:r>
          </a:p>
        </p:txBody>
      </p:sp>
      <p:sp>
        <p:nvSpPr>
          <p:cNvPr id="3" name="Up Arrow 2">
            <a:extLst>
              <a:ext uri="{FF2B5EF4-FFF2-40B4-BE49-F238E27FC236}">
                <a16:creationId xmlns:a16="http://schemas.microsoft.com/office/drawing/2014/main" id="{DAF955C5-1F03-FE57-8FDB-4C38E19DDBC9}"/>
              </a:ext>
            </a:extLst>
          </p:cNvPr>
          <p:cNvSpPr/>
          <p:nvPr/>
        </p:nvSpPr>
        <p:spPr>
          <a:xfrm>
            <a:off x="8275873" y="1023387"/>
            <a:ext cx="484632" cy="978408"/>
          </a:xfrm>
          <a:prstGeom prst="upArrow">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Up Arrow 6">
            <a:extLst>
              <a:ext uri="{FF2B5EF4-FFF2-40B4-BE49-F238E27FC236}">
                <a16:creationId xmlns:a16="http://schemas.microsoft.com/office/drawing/2014/main" id="{9C1F2B48-95B8-0793-3F94-348B22E2A801}"/>
              </a:ext>
            </a:extLst>
          </p:cNvPr>
          <p:cNvSpPr/>
          <p:nvPr/>
        </p:nvSpPr>
        <p:spPr>
          <a:xfrm>
            <a:off x="10565992" y="963827"/>
            <a:ext cx="484632" cy="978408"/>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BD376E19-9862-8542-9792-BA93A986E3F6}"/>
              </a:ext>
            </a:extLst>
          </p:cNvPr>
          <p:cNvSpPr txBox="1"/>
          <p:nvPr/>
        </p:nvSpPr>
        <p:spPr>
          <a:xfrm>
            <a:off x="7811713" y="2056355"/>
            <a:ext cx="1412951" cy="584775"/>
          </a:xfrm>
          <a:prstGeom prst="rect">
            <a:avLst/>
          </a:prstGeom>
          <a:noFill/>
        </p:spPr>
        <p:txBody>
          <a:bodyPr wrap="none" rtlCol="0">
            <a:spAutoFit/>
          </a:bodyPr>
          <a:lstStyle/>
          <a:p>
            <a:r>
              <a:rPr lang="en-US" sz="3200" dirty="0">
                <a:solidFill>
                  <a:schemeClr val="accent6">
                    <a:lumMod val="60000"/>
                    <a:lumOff val="40000"/>
                  </a:schemeClr>
                </a:solidFill>
              </a:rPr>
              <a:t>Source</a:t>
            </a:r>
            <a:r>
              <a:rPr lang="en-US" sz="3200" dirty="0">
                <a:solidFill>
                  <a:srgbClr val="0070C0"/>
                </a:solidFill>
              </a:rPr>
              <a:t> </a:t>
            </a:r>
            <a:endParaRPr lang="en-US" dirty="0">
              <a:solidFill>
                <a:srgbClr val="0070C0"/>
              </a:solidFill>
            </a:endParaRPr>
          </a:p>
        </p:txBody>
      </p:sp>
      <p:sp>
        <p:nvSpPr>
          <p:cNvPr id="9" name="TextBox 8">
            <a:extLst>
              <a:ext uri="{FF2B5EF4-FFF2-40B4-BE49-F238E27FC236}">
                <a16:creationId xmlns:a16="http://schemas.microsoft.com/office/drawing/2014/main" id="{C33109B9-8AF9-2438-3679-67CE1E4B55C0}"/>
              </a:ext>
            </a:extLst>
          </p:cNvPr>
          <p:cNvSpPr txBox="1"/>
          <p:nvPr/>
        </p:nvSpPr>
        <p:spPr>
          <a:xfrm>
            <a:off x="9806206" y="2056355"/>
            <a:ext cx="2104679" cy="584775"/>
          </a:xfrm>
          <a:prstGeom prst="rect">
            <a:avLst/>
          </a:prstGeom>
          <a:noFill/>
        </p:spPr>
        <p:txBody>
          <a:bodyPr wrap="none" rtlCol="0">
            <a:spAutoFit/>
          </a:bodyPr>
          <a:lstStyle/>
          <a:p>
            <a:r>
              <a:rPr lang="en-US" sz="3200" dirty="0">
                <a:solidFill>
                  <a:schemeClr val="accent1">
                    <a:lumMod val="60000"/>
                    <a:lumOff val="40000"/>
                  </a:schemeClr>
                </a:solidFill>
              </a:rPr>
              <a:t>Destination</a:t>
            </a:r>
            <a:endParaRPr lang="en-US" dirty="0">
              <a:solidFill>
                <a:schemeClr val="accent1">
                  <a:lumMod val="60000"/>
                  <a:lumOff val="40000"/>
                </a:schemeClr>
              </a:solidFill>
            </a:endParaRPr>
          </a:p>
        </p:txBody>
      </p:sp>
      <p:sp>
        <p:nvSpPr>
          <p:cNvPr id="10" name="TextBox 9">
            <a:extLst>
              <a:ext uri="{FF2B5EF4-FFF2-40B4-BE49-F238E27FC236}">
                <a16:creationId xmlns:a16="http://schemas.microsoft.com/office/drawing/2014/main" id="{BDC52D4F-A524-77FF-5BEC-047D143B45F6}"/>
              </a:ext>
            </a:extLst>
          </p:cNvPr>
          <p:cNvSpPr txBox="1"/>
          <p:nvPr/>
        </p:nvSpPr>
        <p:spPr>
          <a:xfrm>
            <a:off x="0" y="118794"/>
            <a:ext cx="12192000" cy="1200329"/>
          </a:xfrm>
          <a:prstGeom prst="rect">
            <a:avLst/>
          </a:prstGeom>
          <a:noFill/>
        </p:spPr>
        <p:txBody>
          <a:bodyPr wrap="square">
            <a:spAutoFit/>
          </a:bodyPr>
          <a:lstStyle/>
          <a:p>
            <a:r>
              <a:rPr lang="en-US" sz="3600" dirty="0">
                <a:solidFill>
                  <a:srgbClr val="2FFF12"/>
                </a:solidFill>
                <a:effectLst/>
                <a:latin typeface="Andale Mono" panose="020B0509000000000004" pitchFamily="49" charset="0"/>
              </a:rPr>
              <a:t>[</a:t>
            </a:r>
            <a:r>
              <a:rPr lang="en-US" sz="3600" dirty="0" err="1">
                <a:solidFill>
                  <a:srgbClr val="2FFF12"/>
                </a:solidFill>
                <a:effectLst/>
                <a:latin typeface="Andale Mono" panose="020B0509000000000004" pitchFamily="49" charset="0"/>
              </a:rPr>
              <a:t>vanilla@wheeler</a:t>
            </a:r>
            <a:r>
              <a:rPr lang="en-US" sz="3600" dirty="0">
                <a:solidFill>
                  <a:srgbClr val="2FFF12"/>
                </a:solidFill>
                <a:effectLst/>
                <a:latin typeface="Andale Mono" panose="020B0509000000000004" pitchFamily="49" charset="0"/>
              </a:rPr>
              <a:t> ~]$ </a:t>
            </a:r>
            <a:r>
              <a:rPr lang="en-US" sz="3600" dirty="0">
                <a:solidFill>
                  <a:schemeClr val="accent5">
                    <a:lumMod val="20000"/>
                    <a:lumOff val="80000"/>
                  </a:schemeClr>
                </a:solidFill>
                <a:effectLst/>
                <a:latin typeface="Andale Mono" panose="020B0509000000000004" pitchFamily="49" charset="0"/>
              </a:rPr>
              <a:t>cp -r </a:t>
            </a:r>
            <a:r>
              <a:rPr lang="en-US" sz="3600" dirty="0" err="1">
                <a:solidFill>
                  <a:schemeClr val="accent5">
                    <a:lumMod val="20000"/>
                    <a:lumOff val="80000"/>
                  </a:schemeClr>
                </a:solidFill>
                <a:effectLst/>
                <a:latin typeface="Andale Mono" panose="020B0509000000000004" pitchFamily="49" charset="0"/>
              </a:rPr>
              <a:t>mystuff</a:t>
            </a:r>
            <a:r>
              <a:rPr lang="en-US" sz="3600" dirty="0">
                <a:solidFill>
                  <a:schemeClr val="accent5">
                    <a:lumMod val="20000"/>
                    <a:lumOff val="80000"/>
                  </a:schemeClr>
                </a:solidFill>
                <a:effectLst/>
                <a:latin typeface="Andale Mono" panose="020B0509000000000004" pitchFamily="49" charset="0"/>
              </a:rPr>
              <a:t> mystuff2</a:t>
            </a:r>
          </a:p>
          <a:p>
            <a:r>
              <a:rPr lang="en-US" sz="3600" dirty="0">
                <a:solidFill>
                  <a:srgbClr val="2FFF12"/>
                </a:solidFill>
                <a:effectLst/>
                <a:latin typeface="Andale Mono" panose="020B0509000000000004" pitchFamily="49" charset="0"/>
              </a:rPr>
              <a:t>[</a:t>
            </a:r>
            <a:r>
              <a:rPr lang="en-US" sz="3600" dirty="0" err="1">
                <a:solidFill>
                  <a:srgbClr val="2FFF12"/>
                </a:solidFill>
                <a:effectLst/>
                <a:latin typeface="Andale Mono" panose="020B0509000000000004" pitchFamily="49" charset="0"/>
              </a:rPr>
              <a:t>vanilla@wheeler</a:t>
            </a:r>
            <a:r>
              <a:rPr lang="en-US" sz="3600" dirty="0">
                <a:solidFill>
                  <a:srgbClr val="2FFF12"/>
                </a:solidFill>
                <a:effectLst/>
                <a:latin typeface="Andale Mono" panose="020B0509000000000004" pitchFamily="49" charset="0"/>
              </a:rPr>
              <a:t> ~]$</a:t>
            </a:r>
          </a:p>
        </p:txBody>
      </p:sp>
      <p:sp>
        <p:nvSpPr>
          <p:cNvPr id="13" name="TextBox 12">
            <a:extLst>
              <a:ext uri="{FF2B5EF4-FFF2-40B4-BE49-F238E27FC236}">
                <a16:creationId xmlns:a16="http://schemas.microsoft.com/office/drawing/2014/main" id="{D074EC81-BC28-6D7F-C54D-BE66A785B71C}"/>
              </a:ext>
            </a:extLst>
          </p:cNvPr>
          <p:cNvSpPr txBox="1"/>
          <p:nvPr/>
        </p:nvSpPr>
        <p:spPr>
          <a:xfrm>
            <a:off x="72689" y="2574926"/>
            <a:ext cx="11225380" cy="1323439"/>
          </a:xfrm>
          <a:prstGeom prst="rect">
            <a:avLst/>
          </a:prstGeom>
          <a:noFill/>
        </p:spPr>
        <p:txBody>
          <a:bodyPr wrap="square">
            <a:spAutoFit/>
          </a:bodyPr>
          <a:lstStyle/>
          <a:p>
            <a:r>
              <a:rPr lang="en-US" sz="4000" dirty="0">
                <a:solidFill>
                  <a:srgbClr val="2FFF12"/>
                </a:solidFill>
                <a:effectLst/>
                <a:latin typeface="Andale Mono" panose="020B0509000000000004" pitchFamily="49" charset="0"/>
              </a:rPr>
              <a:t>[</a:t>
            </a:r>
            <a:r>
              <a:rPr lang="en-US" sz="4000" dirty="0" err="1">
                <a:solidFill>
                  <a:srgbClr val="2FFF12"/>
                </a:solidFill>
                <a:effectLst/>
                <a:latin typeface="Andale Mono" panose="020B0509000000000004" pitchFamily="49" charset="0"/>
              </a:rPr>
              <a:t>vanilla@wheeler</a:t>
            </a:r>
            <a:r>
              <a:rPr lang="en-US" sz="4000" dirty="0">
                <a:solidFill>
                  <a:srgbClr val="2FFF12"/>
                </a:solidFill>
                <a:effectLst/>
                <a:latin typeface="Andale Mono" panose="020B0509000000000004" pitchFamily="49" charset="0"/>
              </a:rPr>
              <a:t> ~]$ </a:t>
            </a:r>
            <a:r>
              <a:rPr lang="en-US" sz="4000" dirty="0">
                <a:solidFill>
                  <a:schemeClr val="accent5">
                    <a:lumMod val="20000"/>
                    <a:lumOff val="80000"/>
                  </a:schemeClr>
                </a:solidFill>
                <a:effectLst/>
                <a:latin typeface="Andale Mono" panose="020B0509000000000004" pitchFamily="49" charset="0"/>
              </a:rPr>
              <a:t>ls</a:t>
            </a:r>
          </a:p>
          <a:p>
            <a:r>
              <a:rPr lang="en-US" sz="4000" dirty="0" err="1">
                <a:solidFill>
                  <a:srgbClr val="3C5FFF"/>
                </a:solidFill>
                <a:effectLst/>
                <a:latin typeface="Andale Mono" panose="020B0509000000000004" pitchFamily="49" charset="0"/>
              </a:rPr>
              <a:t>mystuff</a:t>
            </a:r>
            <a:r>
              <a:rPr lang="en-US" sz="4000" dirty="0">
                <a:solidFill>
                  <a:srgbClr val="2FFF12"/>
                </a:solidFill>
                <a:effectLst/>
                <a:latin typeface="Andale Mono" panose="020B0509000000000004" pitchFamily="49" charset="0"/>
              </a:rPr>
              <a:t>  </a:t>
            </a:r>
            <a:r>
              <a:rPr lang="en-US" sz="4000" dirty="0">
                <a:solidFill>
                  <a:srgbClr val="3C5FFF"/>
                </a:solidFill>
                <a:effectLst/>
                <a:latin typeface="Andale Mono" panose="020B0509000000000004" pitchFamily="49" charset="0"/>
              </a:rPr>
              <a:t>mystuff2</a:t>
            </a:r>
            <a:r>
              <a:rPr lang="en-US" sz="4000" dirty="0">
                <a:solidFill>
                  <a:srgbClr val="2FFF12"/>
                </a:solidFill>
                <a:effectLst/>
                <a:latin typeface="Andale Mono" panose="020B0509000000000004" pitchFamily="49" charset="0"/>
              </a:rPr>
              <a:t>  </a:t>
            </a:r>
            <a:r>
              <a:rPr lang="en-US" sz="4000" dirty="0">
                <a:solidFill>
                  <a:srgbClr val="29FFFF"/>
                </a:solidFill>
                <a:effectLst/>
                <a:latin typeface="Andale Mono" panose="020B0509000000000004" pitchFamily="49" charset="0"/>
              </a:rPr>
              <a:t>wheeler-scratch</a:t>
            </a:r>
            <a:endParaRPr lang="en-US" sz="4000" dirty="0">
              <a:solidFill>
                <a:srgbClr val="3C5FFF"/>
              </a:solidFill>
              <a:effectLst/>
              <a:latin typeface="Andale Mono" panose="020B0509000000000004" pitchFamily="49" charset="0"/>
            </a:endParaRPr>
          </a:p>
        </p:txBody>
      </p:sp>
    </p:spTree>
    <p:extLst>
      <p:ext uri="{BB962C8B-B14F-4D97-AF65-F5344CB8AC3E}">
        <p14:creationId xmlns:p14="http://schemas.microsoft.com/office/powerpoint/2010/main" val="855107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12"/>
                                        </p:tgtEl>
                                        <p:attrNameLst>
                                          <p:attrName>style.visibility</p:attrName>
                                        </p:attrNameLst>
                                      </p:cBhvr>
                                      <p:to>
                                        <p:strVal val="visible"/>
                                      </p:to>
                                    </p:set>
                                    <p:animEffect transition="in" filter="fade">
                                      <p:cBhvr>
                                        <p:cTn id="7" dur="7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4129D049-285F-A17F-06D1-01D4160B5787}"/>
              </a:ext>
            </a:extLst>
          </p:cNvPr>
          <p:cNvSpPr txBox="1"/>
          <p:nvPr/>
        </p:nvSpPr>
        <p:spPr>
          <a:xfrm>
            <a:off x="185351" y="474345"/>
            <a:ext cx="11874844" cy="4001095"/>
          </a:xfrm>
          <a:prstGeom prst="rect">
            <a:avLst/>
          </a:prstGeom>
          <a:noFill/>
        </p:spPr>
        <p:txBody>
          <a:bodyPr wrap="square">
            <a:spAutoFit/>
          </a:bodyPr>
          <a:lstStyle/>
          <a:p>
            <a:r>
              <a:rPr lang="en-US" sz="1800" dirty="0">
                <a:solidFill>
                  <a:srgbClr val="2FFF12"/>
                </a:solidFill>
                <a:effectLst/>
                <a:latin typeface="Andale Mono" panose="020B0509000000000004" pitchFamily="49" charset="0"/>
              </a:rPr>
              <a:t>[</a:t>
            </a:r>
            <a:r>
              <a:rPr lang="en-US" sz="1800" dirty="0" err="1">
                <a:solidFill>
                  <a:srgbClr val="2FFF12"/>
                </a:solidFill>
                <a:effectLst/>
                <a:latin typeface="Andale Mono" panose="020B0509000000000004" pitchFamily="49" charset="0"/>
              </a:rPr>
              <a:t>vanilla@wheeler</a:t>
            </a:r>
            <a:r>
              <a:rPr lang="en-US" sz="1800" dirty="0">
                <a:solidFill>
                  <a:srgbClr val="2FFF12"/>
                </a:solidFill>
                <a:effectLst/>
                <a:latin typeface="Andale Mono" panose="020B0509000000000004" pitchFamily="49" charset="0"/>
              </a:rPr>
              <a:t> ~]$ </a:t>
            </a:r>
            <a:r>
              <a:rPr lang="en-US" sz="1800" dirty="0">
                <a:solidFill>
                  <a:schemeClr val="bg1"/>
                </a:solidFill>
                <a:effectLst/>
                <a:latin typeface="Andale Mono" panose="020B0509000000000004" pitchFamily="49" charset="0"/>
              </a:rPr>
              <a:t>exit</a:t>
            </a:r>
            <a:endParaRPr lang="en-US" dirty="0">
              <a:solidFill>
                <a:schemeClr val="bg1"/>
              </a:solidFill>
              <a:effectLst/>
              <a:latin typeface="Andale Mono" panose="020B0509000000000004" pitchFamily="49" charset="0"/>
            </a:endParaRPr>
          </a:p>
          <a:p>
            <a:r>
              <a:rPr lang="en-US" dirty="0">
                <a:solidFill>
                  <a:srgbClr val="2FFF12"/>
                </a:solidFill>
                <a:effectLst/>
                <a:latin typeface="Andale Mono" panose="020B0509000000000004" pitchFamily="49" charset="0"/>
              </a:rPr>
              <a:t>Lycaon:~ </a:t>
            </a:r>
            <a:r>
              <a:rPr lang="en-US" dirty="0" err="1">
                <a:solidFill>
                  <a:srgbClr val="2FFF12"/>
                </a:solidFill>
                <a:effectLst/>
                <a:latin typeface="Andale Mono" panose="020B0509000000000004" pitchFamily="49" charset="0"/>
              </a:rPr>
              <a:t>matthew</a:t>
            </a:r>
            <a:r>
              <a:rPr lang="en-US" dirty="0">
                <a:solidFill>
                  <a:srgbClr val="2FFF12"/>
                </a:solidFill>
                <a:effectLst/>
                <a:latin typeface="Andale Mono" panose="020B0509000000000004" pitchFamily="49" charset="0"/>
              </a:rPr>
              <a:t>$ </a:t>
            </a:r>
            <a:r>
              <a:rPr lang="en-US" dirty="0" err="1">
                <a:solidFill>
                  <a:schemeClr val="accent5">
                    <a:lumMod val="20000"/>
                    <a:lumOff val="80000"/>
                  </a:schemeClr>
                </a:solidFill>
                <a:effectLst/>
                <a:latin typeface="Andale Mono" panose="020B0509000000000004" pitchFamily="49" charset="0"/>
              </a:rPr>
              <a:t>scp</a:t>
            </a:r>
            <a:r>
              <a:rPr lang="en-US" dirty="0">
                <a:solidFill>
                  <a:schemeClr val="accent5">
                    <a:lumMod val="20000"/>
                    <a:lumOff val="80000"/>
                  </a:schemeClr>
                </a:solidFill>
                <a:effectLst/>
                <a:latin typeface="Andale Mono" panose="020B0509000000000004" pitchFamily="49" charset="0"/>
              </a:rPr>
              <a:t> </a:t>
            </a:r>
            <a:r>
              <a:rPr lang="en-US" dirty="0" err="1">
                <a:solidFill>
                  <a:schemeClr val="accent5">
                    <a:lumMod val="20000"/>
                    <a:lumOff val="80000"/>
                  </a:schemeClr>
                </a:solidFill>
                <a:effectLst/>
                <a:latin typeface="Andale Mono" panose="020B0509000000000004" pitchFamily="49" charset="0"/>
              </a:rPr>
              <a:t>vanilla@wheeler.alliance.unm.edu</a:t>
            </a:r>
            <a:r>
              <a:rPr lang="en-US" dirty="0">
                <a:solidFill>
                  <a:schemeClr val="accent5">
                    <a:lumMod val="20000"/>
                    <a:lumOff val="80000"/>
                  </a:schemeClr>
                </a:solidFill>
                <a:effectLst/>
                <a:latin typeface="Andale Mono" panose="020B0509000000000004" pitchFamily="49" charset="0"/>
              </a:rPr>
              <a:t>:~/</a:t>
            </a:r>
            <a:r>
              <a:rPr lang="en-US" dirty="0" err="1">
                <a:solidFill>
                  <a:schemeClr val="accent5">
                    <a:lumMod val="20000"/>
                    <a:lumOff val="80000"/>
                  </a:schemeClr>
                </a:solidFill>
                <a:effectLst/>
                <a:latin typeface="Andale Mono" panose="020B0509000000000004" pitchFamily="49" charset="0"/>
              </a:rPr>
              <a:t>mystuff</a:t>
            </a:r>
            <a:r>
              <a:rPr lang="en-US" dirty="0">
                <a:solidFill>
                  <a:schemeClr val="accent5">
                    <a:lumMod val="20000"/>
                    <a:lumOff val="80000"/>
                  </a:schemeClr>
                </a:solidFill>
                <a:effectLst/>
                <a:latin typeface="Andale Mono" panose="020B0509000000000004" pitchFamily="49" charset="0"/>
              </a:rPr>
              <a:t>/myfile3 </a:t>
            </a:r>
            <a:r>
              <a:rPr lang="en-US" dirty="0">
                <a:solidFill>
                  <a:schemeClr val="accent5">
                    <a:lumMod val="20000"/>
                    <a:lumOff val="80000"/>
                  </a:schemeClr>
                </a:solidFill>
                <a:latin typeface="Andale Mono" panose="020B0509000000000004" pitchFamily="49" charset="0"/>
              </a:rPr>
              <a:t>Desktop/</a:t>
            </a:r>
            <a:endParaRPr lang="en-US" dirty="0">
              <a:solidFill>
                <a:schemeClr val="accent5">
                  <a:lumMod val="20000"/>
                  <a:lumOff val="80000"/>
                </a:schemeClr>
              </a:solidFill>
              <a:effectLst/>
              <a:latin typeface="Andale Mono" panose="020B0509000000000004" pitchFamily="49" charset="0"/>
            </a:endParaRPr>
          </a:p>
          <a:p>
            <a:endParaRPr lang="en-US" dirty="0">
              <a:solidFill>
                <a:srgbClr val="2FFF12"/>
              </a:solidFill>
              <a:latin typeface="Andale Mono" panose="020B0509000000000004" pitchFamily="49" charset="0"/>
            </a:endParaRPr>
          </a:p>
          <a:p>
            <a:endParaRPr lang="en-US" dirty="0">
              <a:solidFill>
                <a:srgbClr val="2FFF12"/>
              </a:solidFill>
              <a:effectLst/>
              <a:latin typeface="Andale Mono" panose="020B0509000000000004" pitchFamily="49" charset="0"/>
            </a:endParaRPr>
          </a:p>
          <a:p>
            <a:endParaRPr lang="en-US" dirty="0">
              <a:solidFill>
                <a:srgbClr val="2FFF12"/>
              </a:solidFill>
              <a:effectLst/>
              <a:latin typeface="Andale Mono" panose="020B0509000000000004" pitchFamily="49" charset="0"/>
            </a:endParaRPr>
          </a:p>
          <a:p>
            <a:endParaRPr lang="en-US" dirty="0">
              <a:solidFill>
                <a:srgbClr val="2FFF12"/>
              </a:solidFill>
              <a:effectLst/>
              <a:latin typeface="Andale Mono" panose="020B0509000000000004" pitchFamily="49" charset="0"/>
            </a:endParaRPr>
          </a:p>
          <a:p>
            <a:endParaRPr lang="en-US" dirty="0">
              <a:solidFill>
                <a:srgbClr val="2FFF12"/>
              </a:solidFill>
              <a:latin typeface="Andale Mono" panose="020B0509000000000004" pitchFamily="49" charset="0"/>
            </a:endParaRPr>
          </a:p>
          <a:p>
            <a:endParaRPr lang="en-US" dirty="0">
              <a:solidFill>
                <a:srgbClr val="2FFF12"/>
              </a:solidFill>
              <a:effectLst/>
              <a:latin typeface="Andale Mono" panose="020B0509000000000004" pitchFamily="49" charset="0"/>
            </a:endParaRPr>
          </a:p>
          <a:p>
            <a:r>
              <a:rPr lang="en-US" dirty="0">
                <a:solidFill>
                  <a:srgbClr val="2FFF12"/>
                </a:solidFill>
                <a:effectLst/>
                <a:latin typeface="Andale Mono" panose="020B0509000000000004" pitchFamily="49" charset="0"/>
              </a:rPr>
              <a:t>(</a:t>
            </a:r>
            <a:r>
              <a:rPr lang="en-US" dirty="0" err="1">
                <a:solidFill>
                  <a:srgbClr val="2FFF12"/>
                </a:solidFill>
                <a:effectLst/>
                <a:latin typeface="Andale Mono" panose="020B0509000000000004" pitchFamily="49" charset="0"/>
              </a:rPr>
              <a:t>vanilla@wheeler.alliance.unm.edu</a:t>
            </a:r>
            <a:r>
              <a:rPr lang="en-US" dirty="0">
                <a:solidFill>
                  <a:srgbClr val="2FFF12"/>
                </a:solidFill>
                <a:effectLst/>
                <a:latin typeface="Andale Mono" panose="020B0509000000000004" pitchFamily="49" charset="0"/>
              </a:rPr>
              <a:t>) Password: </a:t>
            </a:r>
          </a:p>
          <a:p>
            <a:r>
              <a:rPr lang="en-US" dirty="0">
                <a:solidFill>
                  <a:srgbClr val="2FFF12"/>
                </a:solidFill>
                <a:effectLst/>
                <a:latin typeface="Andale Mono" panose="020B0509000000000004" pitchFamily="49" charset="0"/>
              </a:rPr>
              <a:t>myfile3                    100%   40     2.0KB/s   00:00    </a:t>
            </a:r>
          </a:p>
          <a:p>
            <a:endParaRPr lang="en-US" dirty="0">
              <a:solidFill>
                <a:srgbClr val="2FFF12"/>
              </a:solidFill>
              <a:latin typeface="Andale Mono" panose="020B0509000000000004" pitchFamily="49" charset="0"/>
            </a:endParaRPr>
          </a:p>
          <a:p>
            <a:endParaRPr lang="en-US" dirty="0">
              <a:solidFill>
                <a:srgbClr val="2FFF12"/>
              </a:solidFill>
              <a:effectLst/>
              <a:latin typeface="Andale Mono" panose="020B0509000000000004" pitchFamily="49" charset="0"/>
            </a:endParaRPr>
          </a:p>
          <a:p>
            <a:endParaRPr lang="en-US" dirty="0">
              <a:solidFill>
                <a:srgbClr val="2FFF12"/>
              </a:solidFill>
              <a:latin typeface="Andale Mono" panose="020B0509000000000004" pitchFamily="49" charset="0"/>
            </a:endParaRPr>
          </a:p>
          <a:p>
            <a:endParaRPr lang="en-US" sz="2000" dirty="0">
              <a:solidFill>
                <a:srgbClr val="2FFF12"/>
              </a:solidFill>
              <a:effectLst/>
              <a:latin typeface="Andale Mono" panose="020B0509000000000004" pitchFamily="49" charset="0"/>
            </a:endParaRPr>
          </a:p>
        </p:txBody>
      </p:sp>
      <p:sp>
        <p:nvSpPr>
          <p:cNvPr id="12" name="Title 3">
            <a:extLst>
              <a:ext uri="{FF2B5EF4-FFF2-40B4-BE49-F238E27FC236}">
                <a16:creationId xmlns:a16="http://schemas.microsoft.com/office/drawing/2014/main" id="{78610392-DAB5-108E-5CBC-5EA6AFCEDDBB}"/>
              </a:ext>
            </a:extLst>
          </p:cNvPr>
          <p:cNvSpPr txBox="1">
            <a:spLocks/>
          </p:cNvSpPr>
          <p:nvPr/>
        </p:nvSpPr>
        <p:spPr>
          <a:xfrm>
            <a:off x="969264" y="5154168"/>
            <a:ext cx="6973204" cy="126187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4100" dirty="0">
                <a:solidFill>
                  <a:schemeClr val="bg1"/>
                </a:solidFill>
              </a:rPr>
              <a:t>Copying data to a personal computer from CARC…</a:t>
            </a:r>
          </a:p>
        </p:txBody>
      </p:sp>
      <p:sp>
        <p:nvSpPr>
          <p:cNvPr id="3" name="Up Arrow 2">
            <a:extLst>
              <a:ext uri="{FF2B5EF4-FFF2-40B4-BE49-F238E27FC236}">
                <a16:creationId xmlns:a16="http://schemas.microsoft.com/office/drawing/2014/main" id="{DAF955C5-1F03-FE57-8FDB-4C38E19DDBC9}"/>
              </a:ext>
            </a:extLst>
          </p:cNvPr>
          <p:cNvSpPr/>
          <p:nvPr/>
        </p:nvSpPr>
        <p:spPr>
          <a:xfrm>
            <a:off x="5638141" y="1152025"/>
            <a:ext cx="484632" cy="978408"/>
          </a:xfrm>
          <a:prstGeom prst="upArrow">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Up Arrow 6">
            <a:extLst>
              <a:ext uri="{FF2B5EF4-FFF2-40B4-BE49-F238E27FC236}">
                <a16:creationId xmlns:a16="http://schemas.microsoft.com/office/drawing/2014/main" id="{9C1F2B48-95B8-0793-3F94-348B22E2A801}"/>
              </a:ext>
            </a:extLst>
          </p:cNvPr>
          <p:cNvSpPr/>
          <p:nvPr/>
        </p:nvSpPr>
        <p:spPr>
          <a:xfrm>
            <a:off x="10417711" y="1152025"/>
            <a:ext cx="484632" cy="978408"/>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BD376E19-9862-8542-9792-BA93A986E3F6}"/>
              </a:ext>
            </a:extLst>
          </p:cNvPr>
          <p:cNvSpPr txBox="1"/>
          <p:nvPr/>
        </p:nvSpPr>
        <p:spPr>
          <a:xfrm>
            <a:off x="5173981" y="2130433"/>
            <a:ext cx="1412951" cy="584775"/>
          </a:xfrm>
          <a:prstGeom prst="rect">
            <a:avLst/>
          </a:prstGeom>
          <a:noFill/>
        </p:spPr>
        <p:txBody>
          <a:bodyPr wrap="none" rtlCol="0">
            <a:spAutoFit/>
          </a:bodyPr>
          <a:lstStyle/>
          <a:p>
            <a:r>
              <a:rPr lang="en-US" sz="3200" dirty="0">
                <a:solidFill>
                  <a:schemeClr val="accent6">
                    <a:lumMod val="60000"/>
                    <a:lumOff val="40000"/>
                  </a:schemeClr>
                </a:solidFill>
              </a:rPr>
              <a:t>Source</a:t>
            </a:r>
            <a:r>
              <a:rPr lang="en-US" sz="3200" dirty="0">
                <a:solidFill>
                  <a:srgbClr val="0070C0"/>
                </a:solidFill>
              </a:rPr>
              <a:t> </a:t>
            </a:r>
            <a:endParaRPr lang="en-US" dirty="0">
              <a:solidFill>
                <a:srgbClr val="0070C0"/>
              </a:solidFill>
            </a:endParaRPr>
          </a:p>
        </p:txBody>
      </p:sp>
      <p:sp>
        <p:nvSpPr>
          <p:cNvPr id="9" name="TextBox 8">
            <a:extLst>
              <a:ext uri="{FF2B5EF4-FFF2-40B4-BE49-F238E27FC236}">
                <a16:creationId xmlns:a16="http://schemas.microsoft.com/office/drawing/2014/main" id="{C33109B9-8AF9-2438-3679-67CE1E4B55C0}"/>
              </a:ext>
            </a:extLst>
          </p:cNvPr>
          <p:cNvSpPr txBox="1"/>
          <p:nvPr/>
        </p:nvSpPr>
        <p:spPr>
          <a:xfrm>
            <a:off x="9607687" y="2199632"/>
            <a:ext cx="2104679" cy="584775"/>
          </a:xfrm>
          <a:prstGeom prst="rect">
            <a:avLst/>
          </a:prstGeom>
          <a:noFill/>
        </p:spPr>
        <p:txBody>
          <a:bodyPr wrap="none" rtlCol="0">
            <a:spAutoFit/>
          </a:bodyPr>
          <a:lstStyle/>
          <a:p>
            <a:r>
              <a:rPr lang="en-US" sz="3200" dirty="0">
                <a:solidFill>
                  <a:schemeClr val="accent1">
                    <a:lumMod val="60000"/>
                    <a:lumOff val="40000"/>
                  </a:schemeClr>
                </a:solidFill>
              </a:rPr>
              <a:t>Destination</a:t>
            </a:r>
            <a:endParaRPr lang="en-US" dirty="0">
              <a:solidFill>
                <a:schemeClr val="accent1">
                  <a:lumMod val="60000"/>
                  <a:lumOff val="40000"/>
                </a:schemeClr>
              </a:solidFill>
            </a:endParaRPr>
          </a:p>
        </p:txBody>
      </p:sp>
    </p:spTree>
    <p:extLst>
      <p:ext uri="{BB962C8B-B14F-4D97-AF65-F5344CB8AC3E}">
        <p14:creationId xmlns:p14="http://schemas.microsoft.com/office/powerpoint/2010/main" val="865352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12"/>
                                        </p:tgtEl>
                                        <p:attrNameLst>
                                          <p:attrName>style.visibility</p:attrName>
                                        </p:attrNameLst>
                                      </p:cBhvr>
                                      <p:to>
                                        <p:strVal val="visible"/>
                                      </p:to>
                                    </p:set>
                                    <p:animEffect transition="in" filter="fade">
                                      <p:cBhvr>
                                        <p:cTn id="7" dur="7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3CA750-DFA0-F79C-E601-F229698C5F69}"/>
              </a:ext>
            </a:extLst>
          </p:cNvPr>
          <p:cNvSpPr>
            <a:spLocks noGrp="1"/>
          </p:cNvSpPr>
          <p:nvPr>
            <p:ph type="title"/>
          </p:nvPr>
        </p:nvSpPr>
        <p:spPr/>
        <p:txBody>
          <a:bodyPr/>
          <a:lstStyle/>
          <a:p>
            <a:r>
              <a:rPr lang="en-US" dirty="0"/>
              <a:t>Logging into Wheeler</a:t>
            </a:r>
          </a:p>
        </p:txBody>
      </p:sp>
      <p:sp>
        <p:nvSpPr>
          <p:cNvPr id="4" name="TextBox 3">
            <a:extLst>
              <a:ext uri="{FF2B5EF4-FFF2-40B4-BE49-F238E27FC236}">
                <a16:creationId xmlns:a16="http://schemas.microsoft.com/office/drawing/2014/main" id="{66211101-863E-27A1-17F1-2930D48F2A31}"/>
              </a:ext>
            </a:extLst>
          </p:cNvPr>
          <p:cNvSpPr txBox="1"/>
          <p:nvPr/>
        </p:nvSpPr>
        <p:spPr>
          <a:xfrm>
            <a:off x="838200" y="1670810"/>
            <a:ext cx="11197281" cy="4524315"/>
          </a:xfrm>
          <a:prstGeom prst="rect">
            <a:avLst/>
          </a:prstGeom>
          <a:noFill/>
        </p:spPr>
        <p:txBody>
          <a:bodyPr wrap="square" rtlCol="0">
            <a:spAutoFit/>
          </a:bodyPr>
          <a:lstStyle/>
          <a:p>
            <a:r>
              <a:rPr lang="en-US" sz="3200" dirty="0"/>
              <a:t>First login to the Linux </a:t>
            </a:r>
            <a:r>
              <a:rPr lang="en-US" sz="3200" b="1" dirty="0"/>
              <a:t>workstation</a:t>
            </a:r>
            <a:r>
              <a:rPr lang="en-US" sz="3200" dirty="0"/>
              <a:t> in front </a:t>
            </a:r>
          </a:p>
          <a:p>
            <a:r>
              <a:rPr lang="en-US" sz="3200" dirty="0"/>
              <a:t>of you. </a:t>
            </a:r>
          </a:p>
          <a:p>
            <a:endParaRPr lang="en-US" sz="3200" dirty="0"/>
          </a:p>
          <a:p>
            <a:r>
              <a:rPr lang="en-US" sz="3200" dirty="0"/>
              <a:t>Use your CARC username and password.</a:t>
            </a:r>
          </a:p>
          <a:p>
            <a:endParaRPr lang="en-US" sz="3200" dirty="0"/>
          </a:p>
          <a:p>
            <a:r>
              <a:rPr lang="en-US" sz="3200" dirty="0"/>
              <a:t>Keven, </a:t>
            </a:r>
            <a:r>
              <a:rPr lang="en-US" sz="3200" dirty="0" err="1"/>
              <a:t>Tannor</a:t>
            </a:r>
            <a:r>
              <a:rPr lang="en-US" sz="3200" dirty="0"/>
              <a:t>, and Jose can help you login if you have trouble.</a:t>
            </a:r>
          </a:p>
          <a:p>
            <a:endParaRPr lang="en-US" sz="3200" dirty="0"/>
          </a:p>
          <a:p>
            <a:r>
              <a:rPr lang="en-US" sz="3200" dirty="0"/>
              <a:t>This is an “important step” so don’t let me move on until you have logged in</a:t>
            </a:r>
          </a:p>
        </p:txBody>
      </p:sp>
      <p:pic>
        <p:nvPicPr>
          <p:cNvPr id="9" name="Picture 2" descr="Important step label with footprints and exclamation mark, lettering on red  background, useful for a manual, education, | CanStock">
            <a:extLst>
              <a:ext uri="{FF2B5EF4-FFF2-40B4-BE49-F238E27FC236}">
                <a16:creationId xmlns:a16="http://schemas.microsoft.com/office/drawing/2014/main" id="{0822036C-6044-A94C-F4B4-AB7A94F268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78886" y="283473"/>
            <a:ext cx="1831777" cy="135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837971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B213B845-1C09-99DC-96B7-570DD54614A9}"/>
              </a:ext>
            </a:extLst>
          </p:cNvPr>
          <p:cNvSpPr txBox="1"/>
          <p:nvPr/>
        </p:nvSpPr>
        <p:spPr>
          <a:xfrm>
            <a:off x="93770" y="306532"/>
            <a:ext cx="14434975" cy="4093428"/>
          </a:xfrm>
          <a:prstGeom prst="rect">
            <a:avLst/>
          </a:prstGeom>
          <a:noFill/>
        </p:spPr>
        <p:txBody>
          <a:bodyPr wrap="square">
            <a:spAutoFit/>
          </a:bodyPr>
          <a:lstStyle/>
          <a:p>
            <a:r>
              <a:rPr lang="en-US" sz="2000" dirty="0">
                <a:solidFill>
                  <a:srgbClr val="2FFF12"/>
                </a:solidFill>
                <a:effectLst/>
                <a:latin typeface="Andale Mono" panose="020B0509000000000004" pitchFamily="49" charset="0"/>
              </a:rPr>
              <a:t>Lycaon:~ </a:t>
            </a:r>
            <a:r>
              <a:rPr lang="en-US" sz="2000" dirty="0" err="1">
                <a:solidFill>
                  <a:srgbClr val="2FFF12"/>
                </a:solidFill>
                <a:effectLst/>
                <a:latin typeface="Andale Mono" panose="020B0509000000000004" pitchFamily="49" charset="0"/>
              </a:rPr>
              <a:t>matthew</a:t>
            </a:r>
            <a:r>
              <a:rPr lang="en-US" sz="2000" dirty="0">
                <a:solidFill>
                  <a:srgbClr val="2FFF12"/>
                </a:solidFill>
                <a:effectLst/>
                <a:latin typeface="Andale Mono" panose="020B0509000000000004" pitchFamily="49" charset="0"/>
              </a:rPr>
              <a:t>$ </a:t>
            </a:r>
            <a:r>
              <a:rPr lang="en-US" sz="2000" dirty="0" err="1">
                <a:solidFill>
                  <a:schemeClr val="accent5">
                    <a:lumMod val="20000"/>
                    <a:lumOff val="80000"/>
                  </a:schemeClr>
                </a:solidFill>
                <a:effectLst/>
                <a:latin typeface="Andale Mono" panose="020B0509000000000004" pitchFamily="49" charset="0"/>
              </a:rPr>
              <a:t>scp</a:t>
            </a:r>
            <a:r>
              <a:rPr lang="en-US" sz="2000" dirty="0">
                <a:solidFill>
                  <a:schemeClr val="accent5">
                    <a:lumMod val="20000"/>
                    <a:lumOff val="80000"/>
                  </a:schemeClr>
                </a:solidFill>
                <a:effectLst/>
                <a:latin typeface="Andale Mono" panose="020B0509000000000004" pitchFamily="49" charset="0"/>
              </a:rPr>
              <a:t> -r </a:t>
            </a:r>
            <a:r>
              <a:rPr lang="en-US" sz="2000" dirty="0" err="1">
                <a:solidFill>
                  <a:schemeClr val="accent5">
                    <a:lumMod val="20000"/>
                    <a:lumOff val="80000"/>
                  </a:schemeClr>
                </a:solidFill>
                <a:effectLst/>
                <a:latin typeface="Andale Mono" panose="020B0509000000000004" pitchFamily="49" charset="0"/>
              </a:rPr>
              <a:t>vanilla@wheeler.alliance.unm.edu</a:t>
            </a:r>
            <a:r>
              <a:rPr lang="en-US" sz="2000" dirty="0">
                <a:solidFill>
                  <a:schemeClr val="accent5">
                    <a:lumMod val="20000"/>
                    <a:lumOff val="80000"/>
                  </a:schemeClr>
                </a:solidFill>
                <a:effectLst/>
                <a:latin typeface="Andale Mono" panose="020B0509000000000004" pitchFamily="49" charset="0"/>
              </a:rPr>
              <a:t>:~/</a:t>
            </a:r>
            <a:r>
              <a:rPr lang="en-US" sz="2000" dirty="0" err="1">
                <a:solidFill>
                  <a:schemeClr val="accent5">
                    <a:lumMod val="20000"/>
                    <a:lumOff val="80000"/>
                  </a:schemeClr>
                </a:solidFill>
                <a:effectLst/>
                <a:latin typeface="Andale Mono" panose="020B0509000000000004" pitchFamily="49" charset="0"/>
              </a:rPr>
              <a:t>mystuff</a:t>
            </a:r>
            <a:r>
              <a:rPr lang="en-US" sz="2000" dirty="0">
                <a:solidFill>
                  <a:schemeClr val="accent5">
                    <a:lumMod val="20000"/>
                    <a:lumOff val="80000"/>
                  </a:schemeClr>
                </a:solidFill>
                <a:effectLst/>
                <a:latin typeface="Andale Mono" panose="020B0509000000000004" pitchFamily="49" charset="0"/>
              </a:rPr>
              <a:t> </a:t>
            </a:r>
            <a:r>
              <a:rPr lang="en-US" sz="2000" dirty="0">
                <a:solidFill>
                  <a:schemeClr val="accent5">
                    <a:lumMod val="20000"/>
                    <a:lumOff val="80000"/>
                  </a:schemeClr>
                </a:solidFill>
                <a:latin typeface="Andale Mono" panose="020B0509000000000004" pitchFamily="49" charset="0"/>
              </a:rPr>
              <a:t>Desktop/</a:t>
            </a:r>
            <a:endParaRPr lang="en-US" sz="2000" dirty="0">
              <a:solidFill>
                <a:schemeClr val="accent5">
                  <a:lumMod val="20000"/>
                  <a:lumOff val="80000"/>
                </a:schemeClr>
              </a:solidFill>
              <a:effectLst/>
              <a:latin typeface="Andale Mono" panose="020B0509000000000004" pitchFamily="49" charset="0"/>
            </a:endParaRPr>
          </a:p>
          <a:p>
            <a:endParaRPr lang="en-US" sz="2800" dirty="0">
              <a:solidFill>
                <a:srgbClr val="2FFF12"/>
              </a:solidFill>
              <a:latin typeface="Andale Mono" panose="020B0509000000000004" pitchFamily="49" charset="0"/>
            </a:endParaRPr>
          </a:p>
          <a:p>
            <a:endParaRPr lang="en-US" sz="2800" dirty="0">
              <a:solidFill>
                <a:srgbClr val="2FFF12"/>
              </a:solidFill>
              <a:effectLst/>
              <a:latin typeface="Andale Mono" panose="020B0509000000000004" pitchFamily="49" charset="0"/>
            </a:endParaRPr>
          </a:p>
          <a:p>
            <a:endParaRPr lang="en-US" sz="2800" dirty="0">
              <a:solidFill>
                <a:srgbClr val="2FFF12"/>
              </a:solidFill>
              <a:latin typeface="Andale Mono" panose="020B0509000000000004" pitchFamily="49" charset="0"/>
            </a:endParaRPr>
          </a:p>
          <a:p>
            <a:endParaRPr lang="en-US" sz="2800" dirty="0">
              <a:solidFill>
                <a:srgbClr val="2FFF12"/>
              </a:solidFill>
              <a:effectLst/>
              <a:latin typeface="Andale Mono" panose="020B0509000000000004" pitchFamily="49" charset="0"/>
            </a:endParaRPr>
          </a:p>
          <a:p>
            <a:endParaRPr lang="en-US" sz="2800" dirty="0">
              <a:solidFill>
                <a:srgbClr val="2FFF12"/>
              </a:solidFill>
              <a:effectLst/>
              <a:latin typeface="Andale Mono" panose="020B0509000000000004" pitchFamily="49" charset="0"/>
            </a:endParaRPr>
          </a:p>
          <a:p>
            <a:r>
              <a:rPr lang="en-US" sz="2000" dirty="0">
                <a:solidFill>
                  <a:srgbClr val="2FFF12"/>
                </a:solidFill>
                <a:effectLst/>
                <a:latin typeface="Andale Mono" panose="020B0509000000000004" pitchFamily="49" charset="0"/>
              </a:rPr>
              <a:t>(</a:t>
            </a:r>
            <a:r>
              <a:rPr lang="en-US" sz="2000" dirty="0" err="1">
                <a:solidFill>
                  <a:srgbClr val="2FFF12"/>
                </a:solidFill>
                <a:effectLst/>
                <a:latin typeface="Andale Mono" panose="020B0509000000000004" pitchFamily="49" charset="0"/>
              </a:rPr>
              <a:t>vanilla@wheeler.alliance.unm.edu</a:t>
            </a:r>
            <a:r>
              <a:rPr lang="en-US" sz="2000" dirty="0">
                <a:solidFill>
                  <a:srgbClr val="2FFF12"/>
                </a:solidFill>
                <a:effectLst/>
                <a:latin typeface="Andale Mono" panose="020B0509000000000004" pitchFamily="49" charset="0"/>
              </a:rPr>
              <a:t>) Password: </a:t>
            </a:r>
          </a:p>
          <a:p>
            <a:r>
              <a:rPr lang="en-US" sz="2000" dirty="0">
                <a:solidFill>
                  <a:srgbClr val="2FFF12"/>
                </a:solidFill>
                <a:effectLst/>
                <a:latin typeface="Andale Mono" panose="020B0509000000000004" pitchFamily="49" charset="0"/>
              </a:rPr>
              <a:t>myfile1                    100% 1024KB   6.5MB/s   00:00    </a:t>
            </a:r>
          </a:p>
          <a:p>
            <a:r>
              <a:rPr lang="en-US" sz="2000" dirty="0">
                <a:solidFill>
                  <a:srgbClr val="2FFF12"/>
                </a:solidFill>
                <a:effectLst/>
                <a:latin typeface="Andale Mono" panose="020B0509000000000004" pitchFamily="49" charset="0"/>
              </a:rPr>
              <a:t>myfile2                    100% 2048KB 382.5KB/s   00:05    </a:t>
            </a:r>
          </a:p>
          <a:p>
            <a:r>
              <a:rPr lang="en-US" sz="2000" dirty="0">
                <a:solidFill>
                  <a:srgbClr val="2FFF12"/>
                </a:solidFill>
                <a:effectLst/>
                <a:latin typeface="Andale Mono" panose="020B0509000000000004" pitchFamily="49" charset="0"/>
              </a:rPr>
              <a:t>myfile3                    100%   40     3.2KB/s   00:00    </a:t>
            </a:r>
          </a:p>
          <a:p>
            <a:r>
              <a:rPr lang="en-US" sz="2000" dirty="0">
                <a:solidFill>
                  <a:srgbClr val="2FFF12"/>
                </a:solidFill>
                <a:effectLst/>
                <a:latin typeface="Andale Mono" panose="020B0509000000000004" pitchFamily="49" charset="0"/>
              </a:rPr>
              <a:t>myfile0                    100% 1024KB   8.8MB/s   00:00    </a:t>
            </a:r>
          </a:p>
        </p:txBody>
      </p:sp>
      <p:sp>
        <p:nvSpPr>
          <p:cNvPr id="12" name="Title 3">
            <a:extLst>
              <a:ext uri="{FF2B5EF4-FFF2-40B4-BE49-F238E27FC236}">
                <a16:creationId xmlns:a16="http://schemas.microsoft.com/office/drawing/2014/main" id="{78610392-DAB5-108E-5CBC-5EA6AFCEDDBB}"/>
              </a:ext>
            </a:extLst>
          </p:cNvPr>
          <p:cNvSpPr txBox="1">
            <a:spLocks/>
          </p:cNvSpPr>
          <p:nvPr/>
        </p:nvSpPr>
        <p:spPr>
          <a:xfrm>
            <a:off x="969264" y="5154168"/>
            <a:ext cx="6973204" cy="126187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4100" dirty="0">
                <a:solidFill>
                  <a:schemeClr val="bg1"/>
                </a:solidFill>
              </a:rPr>
              <a:t>Copying data to a personal computer from CARC…</a:t>
            </a:r>
          </a:p>
        </p:txBody>
      </p:sp>
      <p:sp>
        <p:nvSpPr>
          <p:cNvPr id="3" name="Up Arrow 2">
            <a:extLst>
              <a:ext uri="{FF2B5EF4-FFF2-40B4-BE49-F238E27FC236}">
                <a16:creationId xmlns:a16="http://schemas.microsoft.com/office/drawing/2014/main" id="{DAF955C5-1F03-FE57-8FDB-4C38E19DDBC9}"/>
              </a:ext>
            </a:extLst>
          </p:cNvPr>
          <p:cNvSpPr/>
          <p:nvPr/>
        </p:nvSpPr>
        <p:spPr>
          <a:xfrm>
            <a:off x="5611368" y="808532"/>
            <a:ext cx="484632" cy="978408"/>
          </a:xfrm>
          <a:prstGeom prst="upArrow">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Up Arrow 6">
            <a:extLst>
              <a:ext uri="{FF2B5EF4-FFF2-40B4-BE49-F238E27FC236}">
                <a16:creationId xmlns:a16="http://schemas.microsoft.com/office/drawing/2014/main" id="{9C1F2B48-95B8-0793-3F94-348B22E2A801}"/>
              </a:ext>
            </a:extLst>
          </p:cNvPr>
          <p:cNvSpPr/>
          <p:nvPr/>
        </p:nvSpPr>
        <p:spPr>
          <a:xfrm>
            <a:off x="10843334" y="808451"/>
            <a:ext cx="484632" cy="978408"/>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BD376E19-9862-8542-9792-BA93A986E3F6}"/>
              </a:ext>
            </a:extLst>
          </p:cNvPr>
          <p:cNvSpPr txBox="1"/>
          <p:nvPr/>
        </p:nvSpPr>
        <p:spPr>
          <a:xfrm>
            <a:off x="5142111" y="1786940"/>
            <a:ext cx="1412951" cy="584775"/>
          </a:xfrm>
          <a:prstGeom prst="rect">
            <a:avLst/>
          </a:prstGeom>
          <a:noFill/>
        </p:spPr>
        <p:txBody>
          <a:bodyPr wrap="none" rtlCol="0">
            <a:spAutoFit/>
          </a:bodyPr>
          <a:lstStyle/>
          <a:p>
            <a:r>
              <a:rPr lang="en-US" sz="3200" dirty="0">
                <a:solidFill>
                  <a:schemeClr val="accent6">
                    <a:lumMod val="60000"/>
                    <a:lumOff val="40000"/>
                  </a:schemeClr>
                </a:solidFill>
              </a:rPr>
              <a:t>Source</a:t>
            </a:r>
            <a:r>
              <a:rPr lang="en-US" sz="3200" dirty="0">
                <a:solidFill>
                  <a:srgbClr val="0070C0"/>
                </a:solidFill>
              </a:rPr>
              <a:t> </a:t>
            </a:r>
            <a:endParaRPr lang="en-US" dirty="0">
              <a:solidFill>
                <a:srgbClr val="0070C0"/>
              </a:solidFill>
            </a:endParaRPr>
          </a:p>
        </p:txBody>
      </p:sp>
      <p:sp>
        <p:nvSpPr>
          <p:cNvPr id="9" name="TextBox 8">
            <a:extLst>
              <a:ext uri="{FF2B5EF4-FFF2-40B4-BE49-F238E27FC236}">
                <a16:creationId xmlns:a16="http://schemas.microsoft.com/office/drawing/2014/main" id="{C33109B9-8AF9-2438-3679-67CE1E4B55C0}"/>
              </a:ext>
            </a:extLst>
          </p:cNvPr>
          <p:cNvSpPr txBox="1"/>
          <p:nvPr/>
        </p:nvSpPr>
        <p:spPr>
          <a:xfrm>
            <a:off x="9790994" y="1802075"/>
            <a:ext cx="2104679" cy="584775"/>
          </a:xfrm>
          <a:prstGeom prst="rect">
            <a:avLst/>
          </a:prstGeom>
          <a:noFill/>
        </p:spPr>
        <p:txBody>
          <a:bodyPr wrap="none" rtlCol="0">
            <a:spAutoFit/>
          </a:bodyPr>
          <a:lstStyle/>
          <a:p>
            <a:r>
              <a:rPr lang="en-US" sz="3200" dirty="0">
                <a:solidFill>
                  <a:schemeClr val="accent1">
                    <a:lumMod val="60000"/>
                    <a:lumOff val="40000"/>
                  </a:schemeClr>
                </a:solidFill>
              </a:rPr>
              <a:t>Destination</a:t>
            </a:r>
            <a:endParaRPr lang="en-US" dirty="0">
              <a:solidFill>
                <a:schemeClr val="accent1">
                  <a:lumMod val="60000"/>
                  <a:lumOff val="40000"/>
                </a:schemeClr>
              </a:solidFill>
            </a:endParaRPr>
          </a:p>
        </p:txBody>
      </p:sp>
    </p:spTree>
    <p:extLst>
      <p:ext uri="{BB962C8B-B14F-4D97-AF65-F5344CB8AC3E}">
        <p14:creationId xmlns:p14="http://schemas.microsoft.com/office/powerpoint/2010/main" val="2167792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12"/>
                                        </p:tgtEl>
                                        <p:attrNameLst>
                                          <p:attrName>style.visibility</p:attrName>
                                        </p:attrNameLst>
                                      </p:cBhvr>
                                      <p:to>
                                        <p:strVal val="visible"/>
                                      </p:to>
                                    </p:set>
                                    <p:animEffect transition="in" filter="fade">
                                      <p:cBhvr>
                                        <p:cTn id="7" dur="7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95B20171-FF0C-E15D-AAA1-2F699E3D4F3F}"/>
              </a:ext>
            </a:extLst>
          </p:cNvPr>
          <p:cNvSpPr txBox="1"/>
          <p:nvPr/>
        </p:nvSpPr>
        <p:spPr>
          <a:xfrm>
            <a:off x="183291" y="346391"/>
            <a:ext cx="11825417" cy="4401205"/>
          </a:xfrm>
          <a:prstGeom prst="rect">
            <a:avLst/>
          </a:prstGeom>
          <a:noFill/>
        </p:spPr>
        <p:txBody>
          <a:bodyPr wrap="square">
            <a:spAutoFit/>
          </a:bodyPr>
          <a:lstStyle/>
          <a:p>
            <a:r>
              <a:rPr lang="en-US" sz="2000" dirty="0">
                <a:solidFill>
                  <a:srgbClr val="2FFF12"/>
                </a:solidFill>
                <a:effectLst/>
                <a:latin typeface="Andale Mono" panose="020B0509000000000004" pitchFamily="49" charset="0"/>
              </a:rPr>
              <a:t>Lycaon:~ </a:t>
            </a:r>
            <a:r>
              <a:rPr lang="en-US" sz="2000" dirty="0" err="1">
                <a:solidFill>
                  <a:srgbClr val="2FFF12"/>
                </a:solidFill>
                <a:effectLst/>
                <a:latin typeface="Andale Mono" panose="020B0509000000000004" pitchFamily="49" charset="0"/>
              </a:rPr>
              <a:t>matthew</a:t>
            </a:r>
            <a:r>
              <a:rPr lang="en-US" sz="2000" dirty="0">
                <a:solidFill>
                  <a:srgbClr val="2FFF12"/>
                </a:solidFill>
                <a:effectLst/>
                <a:latin typeface="Andale Mono" panose="020B0509000000000004" pitchFamily="49" charset="0"/>
              </a:rPr>
              <a:t>$ </a:t>
            </a:r>
            <a:r>
              <a:rPr lang="en-US" sz="2000" dirty="0" err="1">
                <a:solidFill>
                  <a:schemeClr val="accent5">
                    <a:lumMod val="20000"/>
                    <a:lumOff val="80000"/>
                  </a:schemeClr>
                </a:solidFill>
                <a:effectLst/>
                <a:latin typeface="Andale Mono" panose="020B0509000000000004" pitchFamily="49" charset="0"/>
              </a:rPr>
              <a:t>scp</a:t>
            </a:r>
            <a:r>
              <a:rPr lang="en-US" sz="2000" dirty="0">
                <a:solidFill>
                  <a:schemeClr val="accent5">
                    <a:lumMod val="20000"/>
                    <a:lumOff val="80000"/>
                  </a:schemeClr>
                </a:solidFill>
                <a:effectLst/>
                <a:latin typeface="Andale Mono" panose="020B0509000000000004" pitchFamily="49" charset="0"/>
              </a:rPr>
              <a:t> -r Desktop/</a:t>
            </a:r>
            <a:r>
              <a:rPr lang="en-US" sz="2000" dirty="0" err="1">
                <a:solidFill>
                  <a:schemeClr val="accent5">
                    <a:lumMod val="20000"/>
                    <a:lumOff val="80000"/>
                  </a:schemeClr>
                </a:solidFill>
                <a:effectLst/>
                <a:latin typeface="Andale Mono" panose="020B0509000000000004" pitchFamily="49" charset="0"/>
              </a:rPr>
              <a:t>mystuff</a:t>
            </a:r>
            <a:r>
              <a:rPr lang="en-US" sz="2000" dirty="0">
                <a:solidFill>
                  <a:schemeClr val="accent5">
                    <a:lumMod val="20000"/>
                    <a:lumOff val="80000"/>
                  </a:schemeClr>
                </a:solidFill>
                <a:effectLst/>
                <a:latin typeface="Andale Mono" panose="020B0509000000000004" pitchFamily="49" charset="0"/>
              </a:rPr>
              <a:t> </a:t>
            </a:r>
            <a:r>
              <a:rPr lang="en-US" sz="2000" dirty="0" err="1">
                <a:solidFill>
                  <a:schemeClr val="accent5">
                    <a:lumMod val="20000"/>
                    <a:lumOff val="80000"/>
                  </a:schemeClr>
                </a:solidFill>
                <a:effectLst/>
                <a:latin typeface="Andale Mono" panose="020B0509000000000004" pitchFamily="49" charset="0"/>
              </a:rPr>
              <a:t>vanilla@wheeler.alliance.unm.edu</a:t>
            </a:r>
            <a:r>
              <a:rPr lang="en-US" sz="2000" dirty="0">
                <a:solidFill>
                  <a:schemeClr val="accent5">
                    <a:lumMod val="20000"/>
                    <a:lumOff val="80000"/>
                  </a:schemeClr>
                </a:solidFill>
                <a:effectLst/>
                <a:latin typeface="Andale Mono" panose="020B0509000000000004" pitchFamily="49" charset="0"/>
              </a:rPr>
              <a:t>:~/</a:t>
            </a:r>
          </a:p>
          <a:p>
            <a:endParaRPr lang="en-US" sz="2000" dirty="0">
              <a:solidFill>
                <a:srgbClr val="2FFF12"/>
              </a:solidFill>
              <a:effectLst/>
              <a:latin typeface="Andale Mono" panose="020B0509000000000004" pitchFamily="49" charset="0"/>
            </a:endParaRPr>
          </a:p>
          <a:p>
            <a:endParaRPr lang="en-US" sz="2000" dirty="0">
              <a:solidFill>
                <a:srgbClr val="2FFF12"/>
              </a:solidFill>
              <a:latin typeface="Andale Mono" panose="020B0509000000000004" pitchFamily="49" charset="0"/>
            </a:endParaRPr>
          </a:p>
          <a:p>
            <a:endParaRPr lang="en-US" sz="2000" dirty="0">
              <a:solidFill>
                <a:srgbClr val="2FFF12"/>
              </a:solidFill>
              <a:latin typeface="Andale Mono" panose="020B0509000000000004" pitchFamily="49" charset="0"/>
            </a:endParaRPr>
          </a:p>
          <a:p>
            <a:endParaRPr lang="en-US" sz="2000" dirty="0">
              <a:solidFill>
                <a:srgbClr val="2FFF12"/>
              </a:solidFill>
              <a:latin typeface="Andale Mono" panose="020B0509000000000004" pitchFamily="49" charset="0"/>
            </a:endParaRPr>
          </a:p>
          <a:p>
            <a:endParaRPr lang="en-US" sz="2000" dirty="0">
              <a:solidFill>
                <a:srgbClr val="2FFF12"/>
              </a:solidFill>
              <a:latin typeface="Andale Mono" panose="020B0509000000000004" pitchFamily="49" charset="0"/>
            </a:endParaRPr>
          </a:p>
          <a:p>
            <a:endParaRPr lang="en-US" sz="2000" dirty="0">
              <a:solidFill>
                <a:srgbClr val="2FFF12"/>
              </a:solidFill>
              <a:latin typeface="Andale Mono" panose="020B0509000000000004" pitchFamily="49" charset="0"/>
            </a:endParaRPr>
          </a:p>
          <a:p>
            <a:endParaRPr lang="en-US" sz="2000" dirty="0">
              <a:solidFill>
                <a:srgbClr val="2FFF12"/>
              </a:solidFill>
              <a:effectLst/>
              <a:latin typeface="Andale Mono" panose="020B0509000000000004" pitchFamily="49" charset="0"/>
            </a:endParaRPr>
          </a:p>
          <a:p>
            <a:endParaRPr lang="en-US" sz="2000" dirty="0">
              <a:solidFill>
                <a:srgbClr val="2FFF12"/>
              </a:solidFill>
              <a:latin typeface="Andale Mono" panose="020B0509000000000004" pitchFamily="49" charset="0"/>
            </a:endParaRPr>
          </a:p>
          <a:p>
            <a:r>
              <a:rPr lang="en-US" sz="2000" dirty="0">
                <a:solidFill>
                  <a:srgbClr val="2FFF12"/>
                </a:solidFill>
                <a:effectLst/>
                <a:latin typeface="Andale Mono" panose="020B0509000000000004" pitchFamily="49" charset="0"/>
              </a:rPr>
              <a:t>(</a:t>
            </a:r>
            <a:r>
              <a:rPr lang="en-US" sz="2000" dirty="0" err="1">
                <a:solidFill>
                  <a:srgbClr val="2FFF12"/>
                </a:solidFill>
                <a:effectLst/>
                <a:latin typeface="Andale Mono" panose="020B0509000000000004" pitchFamily="49" charset="0"/>
              </a:rPr>
              <a:t>vanilla@wheeler.alliance.unm.edu</a:t>
            </a:r>
            <a:r>
              <a:rPr lang="en-US" sz="2000" dirty="0">
                <a:solidFill>
                  <a:srgbClr val="2FFF12"/>
                </a:solidFill>
                <a:effectLst/>
                <a:latin typeface="Andale Mono" panose="020B0509000000000004" pitchFamily="49" charset="0"/>
              </a:rPr>
              <a:t>) Password: </a:t>
            </a:r>
          </a:p>
          <a:p>
            <a:r>
              <a:rPr lang="en-US" sz="2000" dirty="0">
                <a:solidFill>
                  <a:srgbClr val="2FFF12"/>
                </a:solidFill>
                <a:effectLst/>
                <a:latin typeface="Andale Mono" panose="020B0509000000000004" pitchFamily="49" charset="0"/>
              </a:rPr>
              <a:t>myfile1                    100% 1024KB 591.5KB/s   00:01    </a:t>
            </a:r>
          </a:p>
          <a:p>
            <a:r>
              <a:rPr lang="en-US" sz="2000" dirty="0">
                <a:solidFill>
                  <a:srgbClr val="2FFF12"/>
                </a:solidFill>
                <a:effectLst/>
                <a:latin typeface="Andale Mono" panose="020B0509000000000004" pitchFamily="49" charset="0"/>
              </a:rPr>
              <a:t>myfile0                    100% 1024KB   2.0MB/s   00:00    </a:t>
            </a:r>
          </a:p>
          <a:p>
            <a:r>
              <a:rPr lang="en-US" sz="2000" dirty="0">
                <a:solidFill>
                  <a:srgbClr val="2FFF12"/>
                </a:solidFill>
                <a:effectLst/>
                <a:latin typeface="Andale Mono" panose="020B0509000000000004" pitchFamily="49" charset="0"/>
              </a:rPr>
              <a:t>myfile2                    100% 2048KB   2.1MB/s   00:00    </a:t>
            </a:r>
          </a:p>
          <a:p>
            <a:r>
              <a:rPr lang="en-US" sz="2000" dirty="0">
                <a:solidFill>
                  <a:srgbClr val="2FFF12"/>
                </a:solidFill>
                <a:effectLst/>
                <a:latin typeface="Andale Mono" panose="020B0509000000000004" pitchFamily="49" charset="0"/>
              </a:rPr>
              <a:t>myfile3                    100%   40     2.1KB/s   00:00</a:t>
            </a:r>
          </a:p>
        </p:txBody>
      </p:sp>
      <p:sp>
        <p:nvSpPr>
          <p:cNvPr id="12" name="Title 3">
            <a:extLst>
              <a:ext uri="{FF2B5EF4-FFF2-40B4-BE49-F238E27FC236}">
                <a16:creationId xmlns:a16="http://schemas.microsoft.com/office/drawing/2014/main" id="{78610392-DAB5-108E-5CBC-5EA6AFCEDDBB}"/>
              </a:ext>
            </a:extLst>
          </p:cNvPr>
          <p:cNvSpPr txBox="1">
            <a:spLocks/>
          </p:cNvSpPr>
          <p:nvPr/>
        </p:nvSpPr>
        <p:spPr>
          <a:xfrm>
            <a:off x="969264" y="5154168"/>
            <a:ext cx="6973204" cy="126187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4100" dirty="0">
                <a:solidFill>
                  <a:schemeClr val="bg1"/>
                </a:solidFill>
              </a:rPr>
              <a:t>To copy from a personal computer to CARC…</a:t>
            </a:r>
          </a:p>
        </p:txBody>
      </p:sp>
      <p:sp>
        <p:nvSpPr>
          <p:cNvPr id="3" name="Up Arrow 2">
            <a:extLst>
              <a:ext uri="{FF2B5EF4-FFF2-40B4-BE49-F238E27FC236}">
                <a16:creationId xmlns:a16="http://schemas.microsoft.com/office/drawing/2014/main" id="{DAF955C5-1F03-FE57-8FDB-4C38E19DDBC9}"/>
              </a:ext>
            </a:extLst>
          </p:cNvPr>
          <p:cNvSpPr/>
          <p:nvPr/>
        </p:nvSpPr>
        <p:spPr>
          <a:xfrm>
            <a:off x="4950324" y="768367"/>
            <a:ext cx="484632" cy="978408"/>
          </a:xfrm>
          <a:prstGeom prst="upArrow">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Up Arrow 6">
            <a:extLst>
              <a:ext uri="{FF2B5EF4-FFF2-40B4-BE49-F238E27FC236}">
                <a16:creationId xmlns:a16="http://schemas.microsoft.com/office/drawing/2014/main" id="{9C1F2B48-95B8-0793-3F94-348B22E2A801}"/>
              </a:ext>
            </a:extLst>
          </p:cNvPr>
          <p:cNvSpPr/>
          <p:nvPr/>
        </p:nvSpPr>
        <p:spPr>
          <a:xfrm>
            <a:off x="8901324" y="822266"/>
            <a:ext cx="484632" cy="978408"/>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BD376E19-9862-8542-9792-BA93A986E3F6}"/>
              </a:ext>
            </a:extLst>
          </p:cNvPr>
          <p:cNvSpPr txBox="1"/>
          <p:nvPr/>
        </p:nvSpPr>
        <p:spPr>
          <a:xfrm>
            <a:off x="4455866" y="1800674"/>
            <a:ext cx="1412951" cy="584775"/>
          </a:xfrm>
          <a:prstGeom prst="rect">
            <a:avLst/>
          </a:prstGeom>
          <a:noFill/>
        </p:spPr>
        <p:txBody>
          <a:bodyPr wrap="none" rtlCol="0">
            <a:spAutoFit/>
          </a:bodyPr>
          <a:lstStyle/>
          <a:p>
            <a:r>
              <a:rPr lang="en-US" sz="3200" dirty="0">
                <a:solidFill>
                  <a:schemeClr val="accent6">
                    <a:lumMod val="60000"/>
                    <a:lumOff val="40000"/>
                  </a:schemeClr>
                </a:solidFill>
              </a:rPr>
              <a:t>Source</a:t>
            </a:r>
            <a:r>
              <a:rPr lang="en-US" sz="3200" dirty="0">
                <a:solidFill>
                  <a:srgbClr val="0070C0"/>
                </a:solidFill>
              </a:rPr>
              <a:t> </a:t>
            </a:r>
            <a:endParaRPr lang="en-US" dirty="0">
              <a:solidFill>
                <a:srgbClr val="0070C0"/>
              </a:solidFill>
            </a:endParaRPr>
          </a:p>
        </p:txBody>
      </p:sp>
      <p:sp>
        <p:nvSpPr>
          <p:cNvPr id="9" name="TextBox 8">
            <a:extLst>
              <a:ext uri="{FF2B5EF4-FFF2-40B4-BE49-F238E27FC236}">
                <a16:creationId xmlns:a16="http://schemas.microsoft.com/office/drawing/2014/main" id="{C33109B9-8AF9-2438-3679-67CE1E4B55C0}"/>
              </a:ext>
            </a:extLst>
          </p:cNvPr>
          <p:cNvSpPr txBox="1"/>
          <p:nvPr/>
        </p:nvSpPr>
        <p:spPr>
          <a:xfrm>
            <a:off x="8091300" y="1817503"/>
            <a:ext cx="2104679" cy="584775"/>
          </a:xfrm>
          <a:prstGeom prst="rect">
            <a:avLst/>
          </a:prstGeom>
          <a:noFill/>
        </p:spPr>
        <p:txBody>
          <a:bodyPr wrap="none" rtlCol="0">
            <a:spAutoFit/>
          </a:bodyPr>
          <a:lstStyle/>
          <a:p>
            <a:r>
              <a:rPr lang="en-US" sz="3200" dirty="0">
                <a:solidFill>
                  <a:schemeClr val="accent1">
                    <a:lumMod val="60000"/>
                    <a:lumOff val="40000"/>
                  </a:schemeClr>
                </a:solidFill>
              </a:rPr>
              <a:t>Destination</a:t>
            </a:r>
            <a:endParaRPr lang="en-US" dirty="0">
              <a:solidFill>
                <a:schemeClr val="accent1">
                  <a:lumMod val="60000"/>
                  <a:lumOff val="40000"/>
                </a:schemeClr>
              </a:solidFill>
            </a:endParaRPr>
          </a:p>
        </p:txBody>
      </p:sp>
    </p:spTree>
    <p:extLst>
      <p:ext uri="{BB962C8B-B14F-4D97-AF65-F5344CB8AC3E}">
        <p14:creationId xmlns:p14="http://schemas.microsoft.com/office/powerpoint/2010/main" val="39387937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12"/>
                                        </p:tgtEl>
                                        <p:attrNameLst>
                                          <p:attrName>style.visibility</p:attrName>
                                        </p:attrNameLst>
                                      </p:cBhvr>
                                      <p:to>
                                        <p:strVal val="visible"/>
                                      </p:to>
                                    </p:set>
                                    <p:animEffect transition="in" filter="fade">
                                      <p:cBhvr>
                                        <p:cTn id="7" dur="7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2" name="Title 3">
            <a:extLst>
              <a:ext uri="{FF2B5EF4-FFF2-40B4-BE49-F238E27FC236}">
                <a16:creationId xmlns:a16="http://schemas.microsoft.com/office/drawing/2014/main" id="{78610392-DAB5-108E-5CBC-5EA6AFCEDDBB}"/>
              </a:ext>
            </a:extLst>
          </p:cNvPr>
          <p:cNvSpPr txBox="1">
            <a:spLocks/>
          </p:cNvSpPr>
          <p:nvPr/>
        </p:nvSpPr>
        <p:spPr>
          <a:xfrm>
            <a:off x="969264" y="5154168"/>
            <a:ext cx="6973204" cy="126187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4100" dirty="0">
                <a:solidFill>
                  <a:schemeClr val="bg1"/>
                </a:solidFill>
              </a:rPr>
              <a:t>Log back into wheeler…</a:t>
            </a:r>
          </a:p>
        </p:txBody>
      </p:sp>
      <p:sp>
        <p:nvSpPr>
          <p:cNvPr id="10" name="TextBox 9">
            <a:extLst>
              <a:ext uri="{FF2B5EF4-FFF2-40B4-BE49-F238E27FC236}">
                <a16:creationId xmlns:a16="http://schemas.microsoft.com/office/drawing/2014/main" id="{06F4C83E-E913-6C92-F96D-79878F9FFB2D}"/>
              </a:ext>
            </a:extLst>
          </p:cNvPr>
          <p:cNvSpPr txBox="1"/>
          <p:nvPr/>
        </p:nvSpPr>
        <p:spPr>
          <a:xfrm>
            <a:off x="753472" y="1526744"/>
            <a:ext cx="10948376" cy="646331"/>
          </a:xfrm>
          <a:prstGeom prst="rect">
            <a:avLst/>
          </a:prstGeom>
          <a:noFill/>
        </p:spPr>
        <p:txBody>
          <a:bodyPr wrap="square">
            <a:spAutoFit/>
          </a:bodyPr>
          <a:lstStyle/>
          <a:p>
            <a:r>
              <a:rPr lang="en-US" sz="3600" dirty="0" err="1">
                <a:solidFill>
                  <a:srgbClr val="2FFF12"/>
                </a:solidFill>
                <a:effectLst/>
                <a:latin typeface="Andale Mono" panose="020B0509000000000004" pitchFamily="49" charset="0"/>
              </a:rPr>
              <a:t>ssh</a:t>
            </a:r>
            <a:r>
              <a:rPr lang="en-US" sz="3600" dirty="0">
                <a:solidFill>
                  <a:srgbClr val="2FFF12"/>
                </a:solidFill>
                <a:effectLst/>
                <a:latin typeface="Andale Mono" panose="020B0509000000000004" pitchFamily="49" charset="0"/>
              </a:rPr>
              <a:t> </a:t>
            </a:r>
            <a:r>
              <a:rPr lang="en-US" sz="3600" dirty="0" err="1">
                <a:solidFill>
                  <a:srgbClr val="2FFF12"/>
                </a:solidFill>
                <a:effectLst/>
                <a:latin typeface="Andale Mono" panose="020B0509000000000004" pitchFamily="49" charset="0"/>
              </a:rPr>
              <a:t>vanilla@wheeler.alliance.unm.edu</a:t>
            </a:r>
            <a:endParaRPr lang="en-US" sz="3600" dirty="0">
              <a:solidFill>
                <a:srgbClr val="2FFF12"/>
              </a:solidFill>
              <a:effectLst/>
              <a:latin typeface="Andale Mono" panose="020B0509000000000004" pitchFamily="49" charset="0"/>
            </a:endParaRPr>
          </a:p>
        </p:txBody>
      </p:sp>
    </p:spTree>
    <p:extLst>
      <p:ext uri="{BB962C8B-B14F-4D97-AF65-F5344CB8AC3E}">
        <p14:creationId xmlns:p14="http://schemas.microsoft.com/office/powerpoint/2010/main" val="1855418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12"/>
                                        </p:tgtEl>
                                        <p:attrNameLst>
                                          <p:attrName>style.visibility</p:attrName>
                                        </p:attrNameLst>
                                      </p:cBhvr>
                                      <p:to>
                                        <p:strVal val="visible"/>
                                      </p:to>
                                    </p:set>
                                    <p:animEffect transition="in" filter="fade">
                                      <p:cBhvr>
                                        <p:cTn id="7" dur="7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2" name="Title 3">
            <a:extLst>
              <a:ext uri="{FF2B5EF4-FFF2-40B4-BE49-F238E27FC236}">
                <a16:creationId xmlns:a16="http://schemas.microsoft.com/office/drawing/2014/main" id="{78610392-DAB5-108E-5CBC-5EA6AFCEDDBB}"/>
              </a:ext>
            </a:extLst>
          </p:cNvPr>
          <p:cNvSpPr txBox="1">
            <a:spLocks/>
          </p:cNvSpPr>
          <p:nvPr/>
        </p:nvSpPr>
        <p:spPr>
          <a:xfrm>
            <a:off x="969264" y="5154168"/>
            <a:ext cx="6973204" cy="126187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4100" dirty="0">
                <a:solidFill>
                  <a:schemeClr val="bg1"/>
                </a:solidFill>
              </a:rPr>
              <a:t>Figuring out file types …</a:t>
            </a:r>
          </a:p>
        </p:txBody>
      </p:sp>
      <p:sp>
        <p:nvSpPr>
          <p:cNvPr id="10" name="TextBox 9">
            <a:extLst>
              <a:ext uri="{FF2B5EF4-FFF2-40B4-BE49-F238E27FC236}">
                <a16:creationId xmlns:a16="http://schemas.microsoft.com/office/drawing/2014/main" id="{86D87315-D737-F417-529F-D25D4A72F3D3}"/>
              </a:ext>
            </a:extLst>
          </p:cNvPr>
          <p:cNvSpPr txBox="1"/>
          <p:nvPr/>
        </p:nvSpPr>
        <p:spPr>
          <a:xfrm>
            <a:off x="417040" y="342552"/>
            <a:ext cx="11309521" cy="2554545"/>
          </a:xfrm>
          <a:prstGeom prst="rect">
            <a:avLst/>
          </a:prstGeom>
          <a:noFill/>
        </p:spPr>
        <p:txBody>
          <a:bodyPr wrap="square">
            <a:spAutoFit/>
          </a:bodyPr>
          <a:lstStyle/>
          <a:p>
            <a:r>
              <a:rPr lang="en-US" sz="3200" dirty="0">
                <a:solidFill>
                  <a:srgbClr val="2FFF12"/>
                </a:solidFill>
                <a:effectLst/>
                <a:latin typeface="Andale Mono" panose="020B0509000000000004" pitchFamily="49" charset="0"/>
              </a:rPr>
              <a:t>[</a:t>
            </a:r>
            <a:r>
              <a:rPr lang="en-US" sz="3200" dirty="0" err="1">
                <a:solidFill>
                  <a:srgbClr val="2FFF12"/>
                </a:solidFill>
                <a:effectLst/>
                <a:latin typeface="Andale Mono" panose="020B0509000000000004" pitchFamily="49" charset="0"/>
              </a:rPr>
              <a:t>vanilla@wheeler</a:t>
            </a:r>
            <a:r>
              <a:rPr lang="en-US" sz="3200" dirty="0">
                <a:solidFill>
                  <a:srgbClr val="2FFF12"/>
                </a:solidFill>
                <a:effectLst/>
                <a:latin typeface="Andale Mono" panose="020B0509000000000004" pitchFamily="49" charset="0"/>
              </a:rPr>
              <a:t> ~]$ </a:t>
            </a:r>
            <a:r>
              <a:rPr lang="en-US" sz="3200" dirty="0">
                <a:solidFill>
                  <a:schemeClr val="accent5">
                    <a:lumMod val="20000"/>
                    <a:lumOff val="80000"/>
                  </a:schemeClr>
                </a:solidFill>
                <a:effectLst/>
                <a:latin typeface="Andale Mono" panose="020B0509000000000004" pitchFamily="49" charset="0"/>
              </a:rPr>
              <a:t>file </a:t>
            </a:r>
            <a:r>
              <a:rPr lang="en-US" sz="3200" dirty="0" err="1">
                <a:solidFill>
                  <a:schemeClr val="accent5">
                    <a:lumMod val="20000"/>
                    <a:lumOff val="80000"/>
                  </a:schemeClr>
                </a:solidFill>
                <a:effectLst/>
                <a:latin typeface="Andale Mono" panose="020B0509000000000004" pitchFamily="49" charset="0"/>
              </a:rPr>
              <a:t>mystuff</a:t>
            </a:r>
            <a:r>
              <a:rPr lang="en-US" sz="3200" dirty="0">
                <a:solidFill>
                  <a:schemeClr val="accent5">
                    <a:lumMod val="20000"/>
                    <a:lumOff val="80000"/>
                  </a:schemeClr>
                </a:solidFill>
                <a:effectLst/>
                <a:latin typeface="Andale Mono" panose="020B0509000000000004" pitchFamily="49" charset="0"/>
              </a:rPr>
              <a:t>/myfile0</a:t>
            </a:r>
          </a:p>
          <a:p>
            <a:r>
              <a:rPr lang="en-US" sz="3200" dirty="0" err="1">
                <a:solidFill>
                  <a:srgbClr val="2FFF12"/>
                </a:solidFill>
                <a:effectLst/>
                <a:latin typeface="Andale Mono" panose="020B0509000000000004" pitchFamily="49" charset="0"/>
              </a:rPr>
              <a:t>mystuff</a:t>
            </a:r>
            <a:r>
              <a:rPr lang="en-US" sz="3200" dirty="0">
                <a:solidFill>
                  <a:srgbClr val="2FFF12"/>
                </a:solidFill>
                <a:effectLst/>
                <a:latin typeface="Andale Mono" panose="020B0509000000000004" pitchFamily="49" charset="0"/>
              </a:rPr>
              <a:t>/myfile0: data</a:t>
            </a:r>
          </a:p>
          <a:p>
            <a:endParaRPr lang="en-US" sz="3200" dirty="0">
              <a:solidFill>
                <a:srgbClr val="2FFF12"/>
              </a:solidFill>
              <a:effectLst/>
              <a:latin typeface="Andale Mono" panose="020B0509000000000004" pitchFamily="49" charset="0"/>
            </a:endParaRPr>
          </a:p>
          <a:p>
            <a:r>
              <a:rPr lang="en-US" sz="3200" dirty="0">
                <a:solidFill>
                  <a:srgbClr val="2FFF12"/>
                </a:solidFill>
                <a:effectLst/>
                <a:latin typeface="Andale Mono" panose="020B0509000000000004" pitchFamily="49" charset="0"/>
              </a:rPr>
              <a:t>[</a:t>
            </a:r>
            <a:r>
              <a:rPr lang="en-US" sz="3200" dirty="0" err="1">
                <a:solidFill>
                  <a:srgbClr val="2FFF12"/>
                </a:solidFill>
                <a:effectLst/>
                <a:latin typeface="Andale Mono" panose="020B0509000000000004" pitchFamily="49" charset="0"/>
              </a:rPr>
              <a:t>vanilla@wheeler</a:t>
            </a:r>
            <a:r>
              <a:rPr lang="en-US" sz="3200" dirty="0">
                <a:solidFill>
                  <a:srgbClr val="2FFF12"/>
                </a:solidFill>
                <a:effectLst/>
                <a:latin typeface="Andale Mono" panose="020B0509000000000004" pitchFamily="49" charset="0"/>
              </a:rPr>
              <a:t> ~]$ </a:t>
            </a:r>
            <a:r>
              <a:rPr lang="en-US" sz="3200" dirty="0">
                <a:solidFill>
                  <a:schemeClr val="accent5">
                    <a:lumMod val="20000"/>
                    <a:lumOff val="80000"/>
                  </a:schemeClr>
                </a:solidFill>
                <a:effectLst/>
                <a:latin typeface="Andale Mono" panose="020B0509000000000004" pitchFamily="49" charset="0"/>
              </a:rPr>
              <a:t>file </a:t>
            </a:r>
            <a:r>
              <a:rPr lang="en-US" sz="3200" dirty="0" err="1">
                <a:solidFill>
                  <a:schemeClr val="accent5">
                    <a:lumMod val="20000"/>
                    <a:lumOff val="80000"/>
                  </a:schemeClr>
                </a:solidFill>
                <a:effectLst/>
                <a:latin typeface="Andale Mono" panose="020B0509000000000004" pitchFamily="49" charset="0"/>
              </a:rPr>
              <a:t>mystuff</a:t>
            </a:r>
            <a:r>
              <a:rPr lang="en-US" sz="3200" dirty="0">
                <a:solidFill>
                  <a:schemeClr val="accent5">
                    <a:lumMod val="20000"/>
                    <a:lumOff val="80000"/>
                  </a:schemeClr>
                </a:solidFill>
                <a:effectLst/>
                <a:latin typeface="Andale Mono" panose="020B0509000000000004" pitchFamily="49" charset="0"/>
              </a:rPr>
              <a:t>/myfile3</a:t>
            </a:r>
          </a:p>
          <a:p>
            <a:r>
              <a:rPr lang="en-US" sz="3200" dirty="0" err="1">
                <a:solidFill>
                  <a:srgbClr val="2FFF12"/>
                </a:solidFill>
                <a:effectLst/>
                <a:latin typeface="Andale Mono" panose="020B0509000000000004" pitchFamily="49" charset="0"/>
              </a:rPr>
              <a:t>mystuff</a:t>
            </a:r>
            <a:r>
              <a:rPr lang="en-US" sz="3200" dirty="0">
                <a:solidFill>
                  <a:srgbClr val="2FFF12"/>
                </a:solidFill>
                <a:effectLst/>
                <a:latin typeface="Andale Mono" panose="020B0509000000000004" pitchFamily="49" charset="0"/>
              </a:rPr>
              <a:t>/myfile3: ASCII text</a:t>
            </a:r>
          </a:p>
        </p:txBody>
      </p:sp>
    </p:spTree>
    <p:extLst>
      <p:ext uri="{BB962C8B-B14F-4D97-AF65-F5344CB8AC3E}">
        <p14:creationId xmlns:p14="http://schemas.microsoft.com/office/powerpoint/2010/main" val="2884822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12"/>
                                        </p:tgtEl>
                                        <p:attrNameLst>
                                          <p:attrName>style.visibility</p:attrName>
                                        </p:attrNameLst>
                                      </p:cBhvr>
                                      <p:to>
                                        <p:strVal val="visible"/>
                                      </p:to>
                                    </p:set>
                                    <p:animEffect transition="in" filter="fade">
                                      <p:cBhvr>
                                        <p:cTn id="7" dur="7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2" name="Title 3">
            <a:extLst>
              <a:ext uri="{FF2B5EF4-FFF2-40B4-BE49-F238E27FC236}">
                <a16:creationId xmlns:a16="http://schemas.microsoft.com/office/drawing/2014/main" id="{78610392-DAB5-108E-5CBC-5EA6AFCEDDBB}"/>
              </a:ext>
            </a:extLst>
          </p:cNvPr>
          <p:cNvSpPr txBox="1">
            <a:spLocks/>
          </p:cNvSpPr>
          <p:nvPr/>
        </p:nvSpPr>
        <p:spPr>
          <a:xfrm>
            <a:off x="969264" y="5154168"/>
            <a:ext cx="6973204" cy="126187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4100" dirty="0">
                <a:solidFill>
                  <a:schemeClr val="bg1"/>
                </a:solidFill>
              </a:rPr>
              <a:t>Text files …</a:t>
            </a:r>
          </a:p>
        </p:txBody>
      </p:sp>
      <p:sp>
        <p:nvSpPr>
          <p:cNvPr id="5" name="TextBox 4">
            <a:extLst>
              <a:ext uri="{FF2B5EF4-FFF2-40B4-BE49-F238E27FC236}">
                <a16:creationId xmlns:a16="http://schemas.microsoft.com/office/drawing/2014/main" id="{D2046C64-9F78-1F40-9FA3-2EB068727D45}"/>
              </a:ext>
            </a:extLst>
          </p:cNvPr>
          <p:cNvSpPr txBox="1"/>
          <p:nvPr/>
        </p:nvSpPr>
        <p:spPr>
          <a:xfrm>
            <a:off x="219332" y="350278"/>
            <a:ext cx="10988245" cy="1077218"/>
          </a:xfrm>
          <a:prstGeom prst="rect">
            <a:avLst/>
          </a:prstGeom>
          <a:noFill/>
        </p:spPr>
        <p:txBody>
          <a:bodyPr wrap="square">
            <a:spAutoFit/>
          </a:bodyPr>
          <a:lstStyle/>
          <a:p>
            <a:r>
              <a:rPr lang="en-US" sz="3200" dirty="0">
                <a:solidFill>
                  <a:srgbClr val="2FFF12"/>
                </a:solidFill>
                <a:effectLst/>
                <a:latin typeface="Andale Mono" panose="020B0509000000000004" pitchFamily="49" charset="0"/>
              </a:rPr>
              <a:t>[</a:t>
            </a:r>
            <a:r>
              <a:rPr lang="en-US" sz="3200" dirty="0" err="1">
                <a:solidFill>
                  <a:srgbClr val="2FFF12"/>
                </a:solidFill>
                <a:effectLst/>
                <a:latin typeface="Andale Mono" panose="020B0509000000000004" pitchFamily="49" charset="0"/>
              </a:rPr>
              <a:t>vanilla@wheeler</a:t>
            </a:r>
            <a:r>
              <a:rPr lang="en-US" sz="3200" dirty="0">
                <a:solidFill>
                  <a:srgbClr val="2FFF12"/>
                </a:solidFill>
                <a:effectLst/>
                <a:latin typeface="Andale Mono" panose="020B0509000000000004" pitchFamily="49" charset="0"/>
              </a:rPr>
              <a:t> ~]$ </a:t>
            </a:r>
            <a:r>
              <a:rPr lang="en-US" sz="3200" dirty="0">
                <a:solidFill>
                  <a:schemeClr val="accent5">
                    <a:lumMod val="20000"/>
                    <a:lumOff val="80000"/>
                  </a:schemeClr>
                </a:solidFill>
                <a:effectLst/>
                <a:latin typeface="Andale Mono" panose="020B0509000000000004" pitchFamily="49" charset="0"/>
              </a:rPr>
              <a:t>cat </a:t>
            </a:r>
            <a:r>
              <a:rPr lang="en-US" sz="3200" dirty="0" err="1">
                <a:solidFill>
                  <a:schemeClr val="accent5">
                    <a:lumMod val="20000"/>
                    <a:lumOff val="80000"/>
                  </a:schemeClr>
                </a:solidFill>
                <a:effectLst/>
                <a:latin typeface="Andale Mono" panose="020B0509000000000004" pitchFamily="49" charset="0"/>
              </a:rPr>
              <a:t>mystuff</a:t>
            </a:r>
            <a:r>
              <a:rPr lang="en-US" sz="3200" dirty="0">
                <a:solidFill>
                  <a:schemeClr val="accent5">
                    <a:lumMod val="20000"/>
                    <a:lumOff val="80000"/>
                  </a:schemeClr>
                </a:solidFill>
                <a:effectLst/>
                <a:latin typeface="Andale Mono" panose="020B0509000000000004" pitchFamily="49" charset="0"/>
              </a:rPr>
              <a:t>/myfile3</a:t>
            </a:r>
          </a:p>
          <a:p>
            <a:r>
              <a:rPr lang="en-US" sz="3200" dirty="0">
                <a:solidFill>
                  <a:srgbClr val="2FFF12"/>
                </a:solidFill>
                <a:effectLst/>
                <a:latin typeface="Andale Mono" panose="020B0509000000000004" pitchFamily="49" charset="0"/>
              </a:rPr>
              <a:t>Welcome to the CARC Beginner's Workshop</a:t>
            </a:r>
          </a:p>
        </p:txBody>
      </p:sp>
    </p:spTree>
    <p:extLst>
      <p:ext uri="{BB962C8B-B14F-4D97-AF65-F5344CB8AC3E}">
        <p14:creationId xmlns:p14="http://schemas.microsoft.com/office/powerpoint/2010/main" val="2703470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12"/>
                                        </p:tgtEl>
                                        <p:attrNameLst>
                                          <p:attrName>style.visibility</p:attrName>
                                        </p:attrNameLst>
                                      </p:cBhvr>
                                      <p:to>
                                        <p:strVal val="visible"/>
                                      </p:to>
                                    </p:set>
                                    <p:animEffect transition="in" filter="fade">
                                      <p:cBhvr>
                                        <p:cTn id="7" dur="7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34AAA50-C764-8F9B-22DA-735DEDC1F4C8}"/>
              </a:ext>
            </a:extLst>
          </p:cNvPr>
          <p:cNvPicPr>
            <a:picLocks noChangeAspect="1"/>
          </p:cNvPicPr>
          <p:nvPr/>
        </p:nvPicPr>
        <p:blipFill>
          <a:blip r:embed="rId3"/>
          <a:stretch>
            <a:fillRect/>
          </a:stretch>
        </p:blipFill>
        <p:spPr>
          <a:xfrm>
            <a:off x="2928551" y="840900"/>
            <a:ext cx="9047614" cy="6140668"/>
          </a:xfrm>
          <a:prstGeom prst="rect">
            <a:avLst/>
          </a:prstGeom>
        </p:spPr>
      </p:pic>
      <p:sp>
        <p:nvSpPr>
          <p:cNvPr id="6" name="TextBox 5">
            <a:extLst>
              <a:ext uri="{FF2B5EF4-FFF2-40B4-BE49-F238E27FC236}">
                <a16:creationId xmlns:a16="http://schemas.microsoft.com/office/drawing/2014/main" id="{24161EB5-8B6D-FF40-F622-08E58BBE8594}"/>
              </a:ext>
            </a:extLst>
          </p:cNvPr>
          <p:cNvSpPr txBox="1"/>
          <p:nvPr/>
        </p:nvSpPr>
        <p:spPr>
          <a:xfrm>
            <a:off x="163726" y="241642"/>
            <a:ext cx="9771105" cy="523220"/>
          </a:xfrm>
          <a:prstGeom prst="rect">
            <a:avLst/>
          </a:prstGeom>
          <a:noFill/>
        </p:spPr>
        <p:txBody>
          <a:bodyPr wrap="square">
            <a:spAutoFit/>
          </a:bodyPr>
          <a:lstStyle/>
          <a:p>
            <a:r>
              <a:rPr lang="en-US" sz="2800" dirty="0">
                <a:solidFill>
                  <a:srgbClr val="2FFF12"/>
                </a:solidFill>
                <a:effectLst/>
                <a:latin typeface="Andale Mono" panose="020B0509000000000004" pitchFamily="49" charset="0"/>
              </a:rPr>
              <a:t>[</a:t>
            </a:r>
            <a:r>
              <a:rPr lang="en-US" sz="2800" dirty="0" err="1">
                <a:solidFill>
                  <a:srgbClr val="2FFF12"/>
                </a:solidFill>
                <a:effectLst/>
                <a:latin typeface="Andale Mono" panose="020B0509000000000004" pitchFamily="49" charset="0"/>
              </a:rPr>
              <a:t>vanilla@wheeler</a:t>
            </a:r>
            <a:r>
              <a:rPr lang="en-US" sz="2800" dirty="0">
                <a:solidFill>
                  <a:srgbClr val="2FFF12"/>
                </a:solidFill>
                <a:effectLst/>
                <a:latin typeface="Andale Mono" panose="020B0509000000000004" pitchFamily="49" charset="0"/>
              </a:rPr>
              <a:t> ~]$ </a:t>
            </a:r>
            <a:r>
              <a:rPr lang="en-US" sz="2800" dirty="0">
                <a:solidFill>
                  <a:schemeClr val="accent5">
                    <a:lumMod val="20000"/>
                    <a:lumOff val="80000"/>
                  </a:schemeClr>
                </a:solidFill>
                <a:effectLst/>
                <a:latin typeface="Andale Mono" panose="020B0509000000000004" pitchFamily="49" charset="0"/>
              </a:rPr>
              <a:t>nano </a:t>
            </a:r>
            <a:r>
              <a:rPr lang="en-US" sz="2800" dirty="0" err="1">
                <a:solidFill>
                  <a:schemeClr val="accent5">
                    <a:lumMod val="20000"/>
                    <a:lumOff val="80000"/>
                  </a:schemeClr>
                </a:solidFill>
                <a:effectLst/>
                <a:latin typeface="Andale Mono" panose="020B0509000000000004" pitchFamily="49" charset="0"/>
              </a:rPr>
              <a:t>mystuff</a:t>
            </a:r>
            <a:r>
              <a:rPr lang="en-US" sz="2800" dirty="0">
                <a:solidFill>
                  <a:schemeClr val="accent5">
                    <a:lumMod val="20000"/>
                    <a:lumOff val="80000"/>
                  </a:schemeClr>
                </a:solidFill>
                <a:effectLst/>
                <a:latin typeface="Andale Mono" panose="020B0509000000000004" pitchFamily="49" charset="0"/>
              </a:rPr>
              <a:t>/myfile3</a:t>
            </a:r>
          </a:p>
        </p:txBody>
      </p:sp>
    </p:spTree>
    <p:extLst>
      <p:ext uri="{BB962C8B-B14F-4D97-AF65-F5344CB8AC3E}">
        <p14:creationId xmlns:p14="http://schemas.microsoft.com/office/powerpoint/2010/main" val="50349156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2" name="Title 3">
            <a:extLst>
              <a:ext uri="{FF2B5EF4-FFF2-40B4-BE49-F238E27FC236}">
                <a16:creationId xmlns:a16="http://schemas.microsoft.com/office/drawing/2014/main" id="{78610392-DAB5-108E-5CBC-5EA6AFCEDDBB}"/>
              </a:ext>
            </a:extLst>
          </p:cNvPr>
          <p:cNvSpPr txBox="1">
            <a:spLocks/>
          </p:cNvSpPr>
          <p:nvPr/>
        </p:nvSpPr>
        <p:spPr>
          <a:xfrm>
            <a:off x="969264" y="5154168"/>
            <a:ext cx="6973204" cy="126187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4100" dirty="0">
                <a:solidFill>
                  <a:schemeClr val="bg1"/>
                </a:solidFill>
              </a:rPr>
              <a:t>Programs we will use as examples…</a:t>
            </a:r>
          </a:p>
        </p:txBody>
      </p:sp>
      <p:sp>
        <p:nvSpPr>
          <p:cNvPr id="6" name="TextBox 5">
            <a:extLst>
              <a:ext uri="{FF2B5EF4-FFF2-40B4-BE49-F238E27FC236}">
                <a16:creationId xmlns:a16="http://schemas.microsoft.com/office/drawing/2014/main" id="{1FBE454C-3BD4-7A9E-BA76-325EF8376F00}"/>
              </a:ext>
            </a:extLst>
          </p:cNvPr>
          <p:cNvSpPr txBox="1"/>
          <p:nvPr/>
        </p:nvSpPr>
        <p:spPr>
          <a:xfrm>
            <a:off x="503538" y="382012"/>
            <a:ext cx="11185954" cy="3539430"/>
          </a:xfrm>
          <a:prstGeom prst="rect">
            <a:avLst/>
          </a:prstGeom>
          <a:noFill/>
        </p:spPr>
        <p:txBody>
          <a:bodyPr wrap="square">
            <a:spAutoFit/>
          </a:bodyPr>
          <a:lstStyle/>
          <a:p>
            <a:r>
              <a:rPr lang="en-US" sz="2800" dirty="0">
                <a:solidFill>
                  <a:srgbClr val="2FFF12"/>
                </a:solidFill>
                <a:effectLst/>
                <a:latin typeface="Andale Mono" panose="020B0509000000000004" pitchFamily="49" charset="0"/>
              </a:rPr>
              <a:t>[</a:t>
            </a:r>
            <a:r>
              <a:rPr lang="en-US" sz="2800" dirty="0" err="1">
                <a:solidFill>
                  <a:srgbClr val="2FFF12"/>
                </a:solidFill>
                <a:effectLst/>
                <a:latin typeface="Andale Mono" panose="020B0509000000000004" pitchFamily="49" charset="0"/>
              </a:rPr>
              <a:t>vanilla@wheeler</a:t>
            </a:r>
            <a:r>
              <a:rPr lang="en-US" sz="2800" dirty="0">
                <a:solidFill>
                  <a:srgbClr val="2FFF12"/>
                </a:solidFill>
                <a:effectLst/>
                <a:latin typeface="Andale Mono" panose="020B0509000000000004" pitchFamily="49" charset="0"/>
              </a:rPr>
              <a:t> ~]$ date</a:t>
            </a:r>
          </a:p>
          <a:p>
            <a:r>
              <a:rPr lang="en-US" sz="2800" dirty="0">
                <a:solidFill>
                  <a:srgbClr val="2FFF12"/>
                </a:solidFill>
                <a:effectLst/>
                <a:latin typeface="Andale Mono" panose="020B0509000000000004" pitchFamily="49" charset="0"/>
              </a:rPr>
              <a:t>Wed Jun 15 03:08:15 MDT 2022</a:t>
            </a:r>
          </a:p>
          <a:p>
            <a:endParaRPr lang="en-US" sz="2800" dirty="0">
              <a:solidFill>
                <a:srgbClr val="2FFF12"/>
              </a:solidFill>
              <a:effectLst/>
              <a:latin typeface="Andale Mono" panose="020B0509000000000004" pitchFamily="49" charset="0"/>
            </a:endParaRPr>
          </a:p>
          <a:p>
            <a:r>
              <a:rPr lang="en-US" sz="2800" dirty="0">
                <a:solidFill>
                  <a:srgbClr val="2FFF12"/>
                </a:solidFill>
                <a:effectLst/>
                <a:latin typeface="Andale Mono" panose="020B0509000000000004" pitchFamily="49" charset="0"/>
              </a:rPr>
              <a:t>[</a:t>
            </a:r>
            <a:r>
              <a:rPr lang="en-US" sz="2800" dirty="0" err="1">
                <a:solidFill>
                  <a:srgbClr val="2FFF12"/>
                </a:solidFill>
                <a:effectLst/>
                <a:latin typeface="Andale Mono" panose="020B0509000000000004" pitchFamily="49" charset="0"/>
              </a:rPr>
              <a:t>vanilla@wheeler</a:t>
            </a:r>
            <a:r>
              <a:rPr lang="en-US" sz="2800" dirty="0">
                <a:solidFill>
                  <a:srgbClr val="2FFF12"/>
                </a:solidFill>
                <a:effectLst/>
                <a:latin typeface="Andale Mono" panose="020B0509000000000004" pitchFamily="49" charset="0"/>
              </a:rPr>
              <a:t> ~]$ echo Hello from $HOSTNAME</a:t>
            </a:r>
          </a:p>
          <a:p>
            <a:r>
              <a:rPr lang="en-US" sz="2800" dirty="0">
                <a:solidFill>
                  <a:srgbClr val="2FFF12"/>
                </a:solidFill>
                <a:effectLst/>
                <a:latin typeface="Andale Mono" panose="020B0509000000000004" pitchFamily="49" charset="0"/>
              </a:rPr>
              <a:t>Hello from wheeler</a:t>
            </a:r>
          </a:p>
          <a:p>
            <a:endParaRPr lang="en-US" sz="2800" dirty="0">
              <a:solidFill>
                <a:srgbClr val="2FFF12"/>
              </a:solidFill>
              <a:effectLst/>
              <a:latin typeface="Andale Mono" panose="020B0509000000000004" pitchFamily="49" charset="0"/>
            </a:endParaRPr>
          </a:p>
          <a:p>
            <a:r>
              <a:rPr lang="en-US" sz="2800" dirty="0">
                <a:solidFill>
                  <a:srgbClr val="2FFF12"/>
                </a:solidFill>
                <a:effectLst/>
                <a:latin typeface="Andale Mono" panose="020B0509000000000004" pitchFamily="49" charset="0"/>
              </a:rPr>
              <a:t>[</a:t>
            </a:r>
            <a:r>
              <a:rPr lang="en-US" sz="2800" dirty="0" err="1">
                <a:solidFill>
                  <a:srgbClr val="2FFF12"/>
                </a:solidFill>
                <a:effectLst/>
                <a:latin typeface="Andale Mono" panose="020B0509000000000004" pitchFamily="49" charset="0"/>
              </a:rPr>
              <a:t>vanilla@wheeler</a:t>
            </a:r>
            <a:r>
              <a:rPr lang="en-US" sz="2800" dirty="0">
                <a:solidFill>
                  <a:srgbClr val="2FFF12"/>
                </a:solidFill>
                <a:effectLst/>
                <a:latin typeface="Andale Mono" panose="020B0509000000000004" pitchFamily="49" charset="0"/>
              </a:rPr>
              <a:t> ~]$ hostname</a:t>
            </a:r>
          </a:p>
          <a:p>
            <a:r>
              <a:rPr lang="en-US" sz="2800" dirty="0">
                <a:solidFill>
                  <a:srgbClr val="2FFF12"/>
                </a:solidFill>
                <a:effectLst/>
                <a:latin typeface="Andale Mono" panose="020B0509000000000004" pitchFamily="49" charset="0"/>
              </a:rPr>
              <a:t>wheeler</a:t>
            </a:r>
          </a:p>
        </p:txBody>
      </p:sp>
    </p:spTree>
    <p:extLst>
      <p:ext uri="{BB962C8B-B14F-4D97-AF65-F5344CB8AC3E}">
        <p14:creationId xmlns:p14="http://schemas.microsoft.com/office/powerpoint/2010/main" val="185187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12"/>
                                        </p:tgtEl>
                                        <p:attrNameLst>
                                          <p:attrName>style.visibility</p:attrName>
                                        </p:attrNameLst>
                                      </p:cBhvr>
                                      <p:to>
                                        <p:strVal val="visible"/>
                                      </p:to>
                                    </p:set>
                                    <p:animEffect transition="in" filter="fade">
                                      <p:cBhvr>
                                        <p:cTn id="7" dur="7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BD48E2-5B56-EF42-B4B0-1FE4A730E06F}"/>
              </a:ext>
            </a:extLst>
          </p:cNvPr>
          <p:cNvSpPr>
            <a:spLocks noGrp="1"/>
          </p:cNvSpPr>
          <p:nvPr>
            <p:ph type="title"/>
          </p:nvPr>
        </p:nvSpPr>
        <p:spPr>
          <a:xfrm>
            <a:off x="640080" y="5576887"/>
            <a:ext cx="10911840" cy="640081"/>
          </a:xfrm>
        </p:spPr>
        <p:txBody>
          <a:bodyPr vert="horz" lIns="91440" tIns="45720" rIns="91440" bIns="45720" rtlCol="0" anchor="ctr">
            <a:noAutofit/>
          </a:bodyPr>
          <a:lstStyle/>
          <a:p>
            <a:pPr algn="ctr"/>
            <a:r>
              <a:rPr lang="en-US" dirty="0"/>
              <a:t>Shell Scripts</a:t>
            </a:r>
          </a:p>
        </p:txBody>
      </p:sp>
      <p:pic>
        <p:nvPicPr>
          <p:cNvPr id="4" name="Picture 3" descr="Text&#10;&#10;Description automatically generated">
            <a:extLst>
              <a:ext uri="{FF2B5EF4-FFF2-40B4-BE49-F238E27FC236}">
                <a16:creationId xmlns:a16="http://schemas.microsoft.com/office/drawing/2014/main" id="{C9690C44-9A82-7242-938B-790615767ED3}"/>
              </a:ext>
            </a:extLst>
          </p:cNvPr>
          <p:cNvPicPr>
            <a:picLocks noChangeAspect="1"/>
          </p:cNvPicPr>
          <p:nvPr/>
        </p:nvPicPr>
        <p:blipFill rotWithShape="1">
          <a:blip r:embed="rId3"/>
          <a:srcRect r="1" b="17534"/>
          <a:stretch/>
        </p:blipFill>
        <p:spPr>
          <a:xfrm>
            <a:off x="640080" y="640080"/>
            <a:ext cx="10911840" cy="4836795"/>
          </a:xfrm>
          <a:prstGeom prst="rect">
            <a:avLst/>
          </a:prstGeom>
          <a:ln w="19050">
            <a:solidFill>
              <a:schemeClr val="tx1"/>
            </a:solidFill>
            <a:miter lim="800000"/>
          </a:ln>
        </p:spPr>
      </p:pic>
    </p:spTree>
    <p:extLst>
      <p:ext uri="{BB962C8B-B14F-4D97-AF65-F5344CB8AC3E}">
        <p14:creationId xmlns:p14="http://schemas.microsoft.com/office/powerpoint/2010/main" val="290898207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667946-7F86-986A-A9A4-5CE9CEB27FFE}"/>
              </a:ext>
            </a:extLst>
          </p:cNvPr>
          <p:cNvSpPr>
            <a:spLocks noGrp="1"/>
          </p:cNvSpPr>
          <p:nvPr>
            <p:ph type="title"/>
          </p:nvPr>
        </p:nvSpPr>
        <p:spPr/>
        <p:txBody>
          <a:bodyPr/>
          <a:lstStyle/>
          <a:p>
            <a:r>
              <a:rPr lang="en-US" dirty="0"/>
              <a:t>15 Minute Break</a:t>
            </a:r>
          </a:p>
        </p:txBody>
      </p:sp>
    </p:spTree>
    <p:extLst>
      <p:ext uri="{BB962C8B-B14F-4D97-AF65-F5344CB8AC3E}">
        <p14:creationId xmlns:p14="http://schemas.microsoft.com/office/powerpoint/2010/main" val="141578560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BD48E2-5B56-EF42-B4B0-1FE4A730E06F}"/>
              </a:ext>
            </a:extLst>
          </p:cNvPr>
          <p:cNvSpPr>
            <a:spLocks noGrp="1"/>
          </p:cNvSpPr>
          <p:nvPr>
            <p:ph type="title"/>
          </p:nvPr>
        </p:nvSpPr>
        <p:spPr>
          <a:xfrm>
            <a:off x="1143000" y="990599"/>
            <a:ext cx="9906000" cy="685800"/>
          </a:xfrm>
        </p:spPr>
        <p:txBody>
          <a:bodyPr anchor="t">
            <a:normAutofit/>
          </a:bodyPr>
          <a:lstStyle/>
          <a:p>
            <a:r>
              <a:rPr lang="en-US" sz="4000" dirty="0"/>
              <a:t>Software Access</a:t>
            </a:r>
          </a:p>
        </p:txBody>
      </p:sp>
      <p:graphicFrame>
        <p:nvGraphicFramePr>
          <p:cNvPr id="5" name="Content Placeholder 2">
            <a:extLst>
              <a:ext uri="{FF2B5EF4-FFF2-40B4-BE49-F238E27FC236}">
                <a16:creationId xmlns:a16="http://schemas.microsoft.com/office/drawing/2014/main" id="{78C30012-4BDB-49FF-9C9A-2810E51BEFE4}"/>
              </a:ext>
            </a:extLst>
          </p:cNvPr>
          <p:cNvGraphicFramePr>
            <a:graphicFrameLocks noGrp="1"/>
          </p:cNvGraphicFramePr>
          <p:nvPr>
            <p:ph idx="1"/>
          </p:nvPr>
        </p:nvGraphicFramePr>
        <p:xfrm>
          <a:off x="685800" y="2137228"/>
          <a:ext cx="10820400" cy="37337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738773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oy&#10;&#10;Description automatically generated">
            <a:extLst>
              <a:ext uri="{FF2B5EF4-FFF2-40B4-BE49-F238E27FC236}">
                <a16:creationId xmlns:a16="http://schemas.microsoft.com/office/drawing/2014/main" id="{FE5077FF-508F-6C23-094C-D4A557C59CCF}"/>
              </a:ext>
            </a:extLst>
          </p:cNvPr>
          <p:cNvPicPr>
            <a:picLocks noChangeAspect="1"/>
          </p:cNvPicPr>
          <p:nvPr/>
        </p:nvPicPr>
        <p:blipFill rotWithShape="1">
          <a:blip r:embed="rId2"/>
          <a:srcRect r="14486"/>
          <a:stretch/>
        </p:blipFill>
        <p:spPr>
          <a:xfrm>
            <a:off x="5480949" y="798664"/>
            <a:ext cx="6468035" cy="5637733"/>
          </a:xfrm>
          <a:prstGeom prst="rect">
            <a:avLst/>
          </a:prstGeom>
        </p:spPr>
      </p:pic>
      <p:sp>
        <p:nvSpPr>
          <p:cNvPr id="2" name="Title 1">
            <a:extLst>
              <a:ext uri="{FF2B5EF4-FFF2-40B4-BE49-F238E27FC236}">
                <a16:creationId xmlns:a16="http://schemas.microsoft.com/office/drawing/2014/main" id="{D43CA750-DFA0-F79C-E601-F229698C5F69}"/>
              </a:ext>
            </a:extLst>
          </p:cNvPr>
          <p:cNvSpPr>
            <a:spLocks noGrp="1"/>
          </p:cNvSpPr>
          <p:nvPr>
            <p:ph type="title"/>
          </p:nvPr>
        </p:nvSpPr>
        <p:spPr/>
        <p:txBody>
          <a:bodyPr/>
          <a:lstStyle/>
          <a:p>
            <a:r>
              <a:rPr lang="en-US" dirty="0"/>
              <a:t>Logging into Wheeler</a:t>
            </a:r>
          </a:p>
        </p:txBody>
      </p:sp>
      <p:sp>
        <p:nvSpPr>
          <p:cNvPr id="4" name="TextBox 3">
            <a:extLst>
              <a:ext uri="{FF2B5EF4-FFF2-40B4-BE49-F238E27FC236}">
                <a16:creationId xmlns:a16="http://schemas.microsoft.com/office/drawing/2014/main" id="{66211101-863E-27A1-17F1-2930D48F2A31}"/>
              </a:ext>
            </a:extLst>
          </p:cNvPr>
          <p:cNvSpPr txBox="1"/>
          <p:nvPr/>
        </p:nvSpPr>
        <p:spPr>
          <a:xfrm>
            <a:off x="838201" y="1670810"/>
            <a:ext cx="5130114" cy="4524315"/>
          </a:xfrm>
          <a:prstGeom prst="rect">
            <a:avLst/>
          </a:prstGeom>
          <a:noFill/>
        </p:spPr>
        <p:txBody>
          <a:bodyPr wrap="square" rtlCol="0">
            <a:spAutoFit/>
          </a:bodyPr>
          <a:lstStyle/>
          <a:p>
            <a:r>
              <a:rPr lang="en-US" sz="3200" dirty="0"/>
              <a:t>First login to the </a:t>
            </a:r>
            <a:r>
              <a:rPr lang="en-US" sz="3200" b="1" dirty="0"/>
              <a:t>workstation</a:t>
            </a:r>
            <a:r>
              <a:rPr lang="en-US" sz="3200" dirty="0"/>
              <a:t> in front of you.</a:t>
            </a:r>
          </a:p>
          <a:p>
            <a:endParaRPr lang="en-US" sz="3200" dirty="0"/>
          </a:p>
          <a:p>
            <a:r>
              <a:rPr lang="en-US" sz="3200" dirty="0"/>
              <a:t>You will always login to</a:t>
            </a:r>
          </a:p>
          <a:p>
            <a:r>
              <a:rPr lang="en-US" sz="3200" dirty="0"/>
              <a:t>CARC cluster remotely.</a:t>
            </a:r>
          </a:p>
          <a:p>
            <a:endParaRPr lang="en-US" sz="3200" dirty="0"/>
          </a:p>
          <a:p>
            <a:r>
              <a:rPr lang="en-US" sz="3200" dirty="0"/>
              <a:t>These clusters don’t even</a:t>
            </a:r>
          </a:p>
          <a:p>
            <a:r>
              <a:rPr lang="en-US" sz="3200" dirty="0"/>
              <a:t>have monitors.</a:t>
            </a:r>
          </a:p>
          <a:p>
            <a:endParaRPr lang="en-US" sz="3200" dirty="0"/>
          </a:p>
        </p:txBody>
      </p:sp>
    </p:spTree>
    <p:extLst>
      <p:ext uri="{BB962C8B-B14F-4D97-AF65-F5344CB8AC3E}">
        <p14:creationId xmlns:p14="http://schemas.microsoft.com/office/powerpoint/2010/main" val="373707150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2" name="Title 3">
            <a:extLst>
              <a:ext uri="{FF2B5EF4-FFF2-40B4-BE49-F238E27FC236}">
                <a16:creationId xmlns:a16="http://schemas.microsoft.com/office/drawing/2014/main" id="{78610392-DAB5-108E-5CBC-5EA6AFCEDDBB}"/>
              </a:ext>
            </a:extLst>
          </p:cNvPr>
          <p:cNvSpPr txBox="1">
            <a:spLocks/>
          </p:cNvSpPr>
          <p:nvPr/>
        </p:nvSpPr>
        <p:spPr>
          <a:xfrm>
            <a:off x="969264" y="5154168"/>
            <a:ext cx="6973204" cy="126187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4100" dirty="0">
                <a:solidFill>
                  <a:schemeClr val="bg1"/>
                </a:solidFill>
              </a:rPr>
              <a:t>Getting access to software…</a:t>
            </a:r>
          </a:p>
        </p:txBody>
      </p:sp>
      <p:sp>
        <p:nvSpPr>
          <p:cNvPr id="5" name="TextBox 4">
            <a:extLst>
              <a:ext uri="{FF2B5EF4-FFF2-40B4-BE49-F238E27FC236}">
                <a16:creationId xmlns:a16="http://schemas.microsoft.com/office/drawing/2014/main" id="{B186538B-5C81-2E25-31B8-937E1212AFDE}"/>
              </a:ext>
            </a:extLst>
          </p:cNvPr>
          <p:cNvSpPr txBox="1"/>
          <p:nvPr/>
        </p:nvSpPr>
        <p:spPr>
          <a:xfrm>
            <a:off x="259976" y="219811"/>
            <a:ext cx="11672047" cy="4955203"/>
          </a:xfrm>
          <a:prstGeom prst="rect">
            <a:avLst/>
          </a:prstGeom>
          <a:noFill/>
        </p:spPr>
        <p:txBody>
          <a:bodyPr wrap="square">
            <a:spAutoFit/>
          </a:bodyPr>
          <a:lstStyle/>
          <a:p>
            <a:r>
              <a:rPr lang="en-US" sz="2000" dirty="0">
                <a:solidFill>
                  <a:srgbClr val="2FFF12"/>
                </a:solidFill>
                <a:effectLst/>
                <a:latin typeface="Andale Mono" panose="020B0509000000000004" pitchFamily="49" charset="0"/>
              </a:rPr>
              <a:t>[</a:t>
            </a:r>
            <a:r>
              <a:rPr lang="en-US" sz="2000" dirty="0" err="1">
                <a:solidFill>
                  <a:srgbClr val="2FFF12"/>
                </a:solidFill>
                <a:effectLst/>
                <a:latin typeface="Andale Mono" panose="020B0509000000000004" pitchFamily="49" charset="0"/>
              </a:rPr>
              <a:t>vanilla@wheeler</a:t>
            </a:r>
            <a:r>
              <a:rPr lang="en-US" sz="2000" dirty="0">
                <a:solidFill>
                  <a:srgbClr val="2FFF12"/>
                </a:solidFill>
                <a:effectLst/>
                <a:latin typeface="Andale Mono" panose="020B0509000000000004" pitchFamily="49" charset="0"/>
              </a:rPr>
              <a:t> ~]$ </a:t>
            </a:r>
            <a:r>
              <a:rPr lang="en-US" sz="2000" dirty="0">
                <a:solidFill>
                  <a:schemeClr val="accent3">
                    <a:lumMod val="20000"/>
                    <a:lumOff val="80000"/>
                  </a:schemeClr>
                </a:solidFill>
                <a:effectLst/>
                <a:latin typeface="Andale Mono" panose="020B0509000000000004" pitchFamily="49" charset="0"/>
              </a:rPr>
              <a:t>module spider </a:t>
            </a:r>
            <a:r>
              <a:rPr lang="en-US" sz="2000" dirty="0" err="1">
                <a:solidFill>
                  <a:schemeClr val="accent3">
                    <a:lumMod val="20000"/>
                    <a:lumOff val="80000"/>
                  </a:schemeClr>
                </a:solidFill>
                <a:effectLst/>
                <a:latin typeface="Andale Mono" panose="020B0509000000000004" pitchFamily="49" charset="0"/>
              </a:rPr>
              <a:t>matlab</a:t>
            </a:r>
            <a:endParaRPr lang="en-US" sz="2000" dirty="0">
              <a:solidFill>
                <a:schemeClr val="accent3">
                  <a:lumMod val="20000"/>
                  <a:lumOff val="80000"/>
                </a:schemeClr>
              </a:solidFill>
              <a:effectLst/>
              <a:latin typeface="Andale Mono" panose="020B0509000000000004" pitchFamily="49" charset="0"/>
            </a:endParaRPr>
          </a:p>
          <a:p>
            <a:br>
              <a:rPr lang="en-US" sz="2000" dirty="0">
                <a:solidFill>
                  <a:srgbClr val="2FFF12"/>
                </a:solidFill>
                <a:effectLst/>
                <a:latin typeface="Andale Mono" panose="020B0509000000000004" pitchFamily="49" charset="0"/>
              </a:rPr>
            </a:br>
            <a:endParaRPr lang="en-US" sz="2000" dirty="0">
              <a:solidFill>
                <a:srgbClr val="2FFF12"/>
              </a:solidFill>
              <a:effectLst/>
              <a:latin typeface="Andale Mono" panose="020B0509000000000004" pitchFamily="49" charset="0"/>
            </a:endParaRPr>
          </a:p>
          <a:p>
            <a:r>
              <a:rPr lang="en-US" sz="2000" dirty="0">
                <a:solidFill>
                  <a:srgbClr val="2FFF12"/>
                </a:solidFill>
                <a:effectLst/>
                <a:latin typeface="Andale Mono" panose="020B0509000000000004" pitchFamily="49" charset="0"/>
              </a:rPr>
              <a:t>----------------------------------------------------------------------------</a:t>
            </a:r>
          </a:p>
          <a:p>
            <a:r>
              <a:rPr lang="en-US" sz="2000" dirty="0">
                <a:solidFill>
                  <a:srgbClr val="2FFF12"/>
                </a:solidFill>
                <a:effectLst/>
                <a:latin typeface="Andale Mono" panose="020B0509000000000004" pitchFamily="49" charset="0"/>
              </a:rPr>
              <a:t>  </a:t>
            </a:r>
            <a:r>
              <a:rPr lang="en-US" sz="2000" dirty="0" err="1">
                <a:solidFill>
                  <a:srgbClr val="2FFF12"/>
                </a:solidFill>
                <a:effectLst/>
                <a:latin typeface="Andale Mono" panose="020B0509000000000004" pitchFamily="49" charset="0"/>
              </a:rPr>
              <a:t>matlab</a:t>
            </a:r>
            <a:r>
              <a:rPr lang="en-US" sz="2000" dirty="0">
                <a:solidFill>
                  <a:srgbClr val="2FFF12"/>
                </a:solidFill>
                <a:effectLst/>
                <a:latin typeface="Andale Mono" panose="020B0509000000000004" pitchFamily="49" charset="0"/>
              </a:rPr>
              <a:t>:</a:t>
            </a:r>
          </a:p>
          <a:p>
            <a:r>
              <a:rPr lang="en-US" sz="2000" dirty="0">
                <a:solidFill>
                  <a:srgbClr val="2FFF12"/>
                </a:solidFill>
                <a:effectLst/>
                <a:latin typeface="Andale Mono" panose="020B0509000000000004" pitchFamily="49" charset="0"/>
              </a:rPr>
              <a:t>----------------------------------------------------------------------------</a:t>
            </a:r>
          </a:p>
          <a:p>
            <a:r>
              <a:rPr lang="en-US" sz="2000" dirty="0">
                <a:solidFill>
                  <a:srgbClr val="2FFF12"/>
                </a:solidFill>
                <a:effectLst/>
                <a:latin typeface="Andale Mono" panose="020B0509000000000004" pitchFamily="49" charset="0"/>
              </a:rPr>
              <a:t>     Versions:</a:t>
            </a:r>
          </a:p>
          <a:p>
            <a:r>
              <a:rPr lang="en-US" sz="2000" dirty="0">
                <a:solidFill>
                  <a:srgbClr val="2FFF12"/>
                </a:solidFill>
                <a:effectLst/>
                <a:latin typeface="Andale Mono" panose="020B0509000000000004" pitchFamily="49" charset="0"/>
              </a:rPr>
              <a:t>        </a:t>
            </a:r>
            <a:r>
              <a:rPr lang="en-US" sz="2000" dirty="0" err="1">
                <a:solidFill>
                  <a:srgbClr val="2FFF12"/>
                </a:solidFill>
                <a:effectLst/>
                <a:latin typeface="Andale Mono" panose="020B0509000000000004" pitchFamily="49" charset="0"/>
              </a:rPr>
              <a:t>matlab</a:t>
            </a:r>
            <a:r>
              <a:rPr lang="en-US" sz="2000" dirty="0">
                <a:solidFill>
                  <a:srgbClr val="2FFF12"/>
                </a:solidFill>
                <a:effectLst/>
                <a:latin typeface="Andale Mono" panose="020B0509000000000004" pitchFamily="49" charset="0"/>
              </a:rPr>
              <a:t>/R2017a</a:t>
            </a:r>
          </a:p>
          <a:p>
            <a:r>
              <a:rPr lang="en-US" sz="2000" dirty="0">
                <a:solidFill>
                  <a:srgbClr val="2FFF12"/>
                </a:solidFill>
                <a:effectLst/>
                <a:latin typeface="Andale Mono" panose="020B0509000000000004" pitchFamily="49" charset="0"/>
              </a:rPr>
              <a:t>        </a:t>
            </a:r>
            <a:r>
              <a:rPr lang="en-US" sz="2000" dirty="0" err="1">
                <a:solidFill>
                  <a:srgbClr val="2FFF12"/>
                </a:solidFill>
                <a:effectLst/>
                <a:latin typeface="Andale Mono" panose="020B0509000000000004" pitchFamily="49" charset="0"/>
              </a:rPr>
              <a:t>matlab</a:t>
            </a:r>
            <a:r>
              <a:rPr lang="en-US" sz="2000" dirty="0">
                <a:solidFill>
                  <a:srgbClr val="2FFF12"/>
                </a:solidFill>
                <a:effectLst/>
                <a:latin typeface="Andale Mono" panose="020B0509000000000004" pitchFamily="49" charset="0"/>
              </a:rPr>
              <a:t>/R2018b</a:t>
            </a:r>
          </a:p>
          <a:p>
            <a:r>
              <a:rPr lang="en-US" sz="2000" dirty="0">
                <a:solidFill>
                  <a:srgbClr val="2FFF12"/>
                </a:solidFill>
                <a:effectLst/>
                <a:latin typeface="Andale Mono" panose="020B0509000000000004" pitchFamily="49" charset="0"/>
              </a:rPr>
              <a:t>        </a:t>
            </a:r>
            <a:r>
              <a:rPr lang="en-US" sz="2000" dirty="0" err="1">
                <a:solidFill>
                  <a:srgbClr val="2FFF12"/>
                </a:solidFill>
                <a:effectLst/>
                <a:latin typeface="Andale Mono" panose="020B0509000000000004" pitchFamily="49" charset="0"/>
              </a:rPr>
              <a:t>matlab</a:t>
            </a:r>
            <a:r>
              <a:rPr lang="en-US" sz="2000" dirty="0">
                <a:solidFill>
                  <a:srgbClr val="2FFF12"/>
                </a:solidFill>
                <a:effectLst/>
                <a:latin typeface="Andale Mono" panose="020B0509000000000004" pitchFamily="49" charset="0"/>
              </a:rPr>
              <a:t>/R2019a</a:t>
            </a:r>
          </a:p>
          <a:p>
            <a:r>
              <a:rPr lang="en-US" sz="2000" dirty="0">
                <a:solidFill>
                  <a:srgbClr val="2FFF12"/>
                </a:solidFill>
                <a:effectLst/>
                <a:latin typeface="Andale Mono" panose="020B0509000000000004" pitchFamily="49" charset="0"/>
              </a:rPr>
              <a:t>        </a:t>
            </a:r>
            <a:r>
              <a:rPr lang="en-US" sz="2000" dirty="0" err="1">
                <a:solidFill>
                  <a:srgbClr val="2FFF12"/>
                </a:solidFill>
                <a:effectLst/>
                <a:latin typeface="Andale Mono" panose="020B0509000000000004" pitchFamily="49" charset="0"/>
              </a:rPr>
              <a:t>matlab</a:t>
            </a:r>
            <a:r>
              <a:rPr lang="en-US" sz="2000" dirty="0">
                <a:solidFill>
                  <a:srgbClr val="2FFF12"/>
                </a:solidFill>
                <a:effectLst/>
                <a:latin typeface="Andale Mono" panose="020B0509000000000004" pitchFamily="49" charset="0"/>
              </a:rPr>
              <a:t>/R2020a</a:t>
            </a:r>
          </a:p>
          <a:p>
            <a:r>
              <a:rPr lang="en-US" sz="2000" dirty="0">
                <a:solidFill>
                  <a:srgbClr val="2FFF12"/>
                </a:solidFill>
                <a:effectLst/>
                <a:latin typeface="Andale Mono" panose="020B0509000000000004" pitchFamily="49" charset="0"/>
              </a:rPr>
              <a:t>        </a:t>
            </a:r>
            <a:r>
              <a:rPr lang="en-US" sz="2000" dirty="0" err="1">
                <a:solidFill>
                  <a:srgbClr val="2FFF12"/>
                </a:solidFill>
                <a:effectLst/>
                <a:latin typeface="Andale Mono" panose="020B0509000000000004" pitchFamily="49" charset="0"/>
              </a:rPr>
              <a:t>matlab</a:t>
            </a:r>
            <a:r>
              <a:rPr lang="en-US" sz="2000" dirty="0">
                <a:solidFill>
                  <a:srgbClr val="2FFF12"/>
                </a:solidFill>
                <a:effectLst/>
                <a:latin typeface="Andale Mono" panose="020B0509000000000004" pitchFamily="49" charset="0"/>
              </a:rPr>
              <a:t>/R2021a</a:t>
            </a:r>
          </a:p>
          <a:p>
            <a:br>
              <a:rPr lang="en-US" dirty="0">
                <a:solidFill>
                  <a:srgbClr val="2FFF12"/>
                </a:solidFill>
                <a:effectLst/>
                <a:latin typeface="Andale Mono" panose="020B0509000000000004" pitchFamily="49" charset="0"/>
              </a:rPr>
            </a:br>
            <a:endParaRPr lang="en-US" dirty="0">
              <a:solidFill>
                <a:srgbClr val="2FFF12"/>
              </a:solidFill>
              <a:effectLst/>
              <a:latin typeface="Andale Mono" panose="020B0509000000000004" pitchFamily="49" charset="0"/>
            </a:endParaRPr>
          </a:p>
        </p:txBody>
      </p:sp>
    </p:spTree>
    <p:extLst>
      <p:ext uri="{BB962C8B-B14F-4D97-AF65-F5344CB8AC3E}">
        <p14:creationId xmlns:p14="http://schemas.microsoft.com/office/powerpoint/2010/main" val="2579029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12"/>
                                        </p:tgtEl>
                                        <p:attrNameLst>
                                          <p:attrName>style.visibility</p:attrName>
                                        </p:attrNameLst>
                                      </p:cBhvr>
                                      <p:to>
                                        <p:strVal val="visible"/>
                                      </p:to>
                                    </p:set>
                                    <p:animEffect transition="in" filter="fade">
                                      <p:cBhvr>
                                        <p:cTn id="7" dur="7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2" name="Title 3">
            <a:extLst>
              <a:ext uri="{FF2B5EF4-FFF2-40B4-BE49-F238E27FC236}">
                <a16:creationId xmlns:a16="http://schemas.microsoft.com/office/drawing/2014/main" id="{78610392-DAB5-108E-5CBC-5EA6AFCEDDBB}"/>
              </a:ext>
            </a:extLst>
          </p:cNvPr>
          <p:cNvSpPr txBox="1">
            <a:spLocks/>
          </p:cNvSpPr>
          <p:nvPr/>
        </p:nvSpPr>
        <p:spPr>
          <a:xfrm>
            <a:off x="969264" y="5154168"/>
            <a:ext cx="6973204" cy="126187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4100" dirty="0">
                <a:solidFill>
                  <a:schemeClr val="bg1"/>
                </a:solidFill>
              </a:rPr>
              <a:t>Getting access to software…</a:t>
            </a:r>
          </a:p>
        </p:txBody>
      </p:sp>
      <p:sp>
        <p:nvSpPr>
          <p:cNvPr id="6" name="TextBox 5">
            <a:extLst>
              <a:ext uri="{FF2B5EF4-FFF2-40B4-BE49-F238E27FC236}">
                <a16:creationId xmlns:a16="http://schemas.microsoft.com/office/drawing/2014/main" id="{5B517C54-9959-282C-CF39-6FEE9398B4C0}"/>
              </a:ext>
            </a:extLst>
          </p:cNvPr>
          <p:cNvSpPr txBox="1"/>
          <p:nvPr/>
        </p:nvSpPr>
        <p:spPr>
          <a:xfrm>
            <a:off x="277090" y="141377"/>
            <a:ext cx="11914909" cy="2246769"/>
          </a:xfrm>
          <a:prstGeom prst="rect">
            <a:avLst/>
          </a:prstGeom>
          <a:noFill/>
        </p:spPr>
        <p:txBody>
          <a:bodyPr wrap="square">
            <a:spAutoFit/>
          </a:bodyPr>
          <a:lstStyle/>
          <a:p>
            <a:r>
              <a:rPr lang="en-US" sz="2000" dirty="0">
                <a:solidFill>
                  <a:srgbClr val="2FFF12"/>
                </a:solidFill>
                <a:effectLst/>
                <a:latin typeface="Andale Mono" panose="020B0509000000000004" pitchFamily="49" charset="0"/>
              </a:rPr>
              <a:t>[</a:t>
            </a:r>
            <a:r>
              <a:rPr lang="en-US" sz="2000" dirty="0" err="1">
                <a:solidFill>
                  <a:srgbClr val="2FFF12"/>
                </a:solidFill>
                <a:effectLst/>
                <a:latin typeface="Andale Mono" panose="020B0509000000000004" pitchFamily="49" charset="0"/>
              </a:rPr>
              <a:t>vanilla@wheeler</a:t>
            </a:r>
            <a:r>
              <a:rPr lang="en-US" sz="2000" dirty="0">
                <a:solidFill>
                  <a:srgbClr val="2FFF12"/>
                </a:solidFill>
                <a:effectLst/>
                <a:latin typeface="Andale Mono" panose="020B0509000000000004" pitchFamily="49" charset="0"/>
              </a:rPr>
              <a:t> ~]$ </a:t>
            </a:r>
            <a:r>
              <a:rPr lang="en-US" sz="2000" dirty="0">
                <a:solidFill>
                  <a:schemeClr val="accent3">
                    <a:lumMod val="20000"/>
                    <a:lumOff val="80000"/>
                  </a:schemeClr>
                </a:solidFill>
                <a:effectLst/>
                <a:latin typeface="Andale Mono" panose="020B0509000000000004" pitchFamily="49" charset="0"/>
              </a:rPr>
              <a:t>module load </a:t>
            </a:r>
            <a:r>
              <a:rPr lang="en-US" sz="2000" dirty="0" err="1">
                <a:solidFill>
                  <a:schemeClr val="accent3">
                    <a:lumMod val="20000"/>
                    <a:lumOff val="80000"/>
                  </a:schemeClr>
                </a:solidFill>
                <a:effectLst/>
                <a:latin typeface="Andale Mono" panose="020B0509000000000004" pitchFamily="49" charset="0"/>
              </a:rPr>
              <a:t>matlab</a:t>
            </a:r>
            <a:r>
              <a:rPr lang="en-US" sz="2000" dirty="0">
                <a:solidFill>
                  <a:schemeClr val="accent3">
                    <a:lumMod val="20000"/>
                    <a:lumOff val="80000"/>
                  </a:schemeClr>
                </a:solidFill>
                <a:effectLst/>
                <a:latin typeface="Andale Mono" panose="020B0509000000000004" pitchFamily="49" charset="0"/>
              </a:rPr>
              <a:t>/R2021a</a:t>
            </a:r>
          </a:p>
          <a:p>
            <a:r>
              <a:rPr lang="en-US" sz="2000" dirty="0" err="1">
                <a:solidFill>
                  <a:srgbClr val="2FFF12"/>
                </a:solidFill>
                <a:effectLst/>
                <a:latin typeface="Andale Mono" panose="020B0509000000000004" pitchFamily="49" charset="0"/>
              </a:rPr>
              <a:t>Lmod</a:t>
            </a:r>
            <a:r>
              <a:rPr lang="en-US" sz="2000" dirty="0">
                <a:solidFill>
                  <a:srgbClr val="2FFF12"/>
                </a:solidFill>
                <a:effectLst/>
                <a:latin typeface="Andale Mono" panose="020B0509000000000004" pitchFamily="49" charset="0"/>
              </a:rPr>
              <a:t> has detected the following error: </a:t>
            </a:r>
            <a:r>
              <a:rPr lang="en-US" sz="2000" dirty="0" err="1">
                <a:solidFill>
                  <a:srgbClr val="FFFF00"/>
                </a:solidFill>
                <a:effectLst/>
                <a:latin typeface="Andale Mono" panose="020B0509000000000004" pitchFamily="49" charset="0"/>
              </a:rPr>
              <a:t>Matlab</a:t>
            </a:r>
            <a:r>
              <a:rPr lang="en-US" sz="2000" dirty="0">
                <a:solidFill>
                  <a:srgbClr val="FFFF00"/>
                </a:solidFill>
                <a:effectLst/>
                <a:latin typeface="Andale Mono" panose="020B0509000000000004" pitchFamily="49" charset="0"/>
              </a:rPr>
              <a:t> may only be run on compute</a:t>
            </a:r>
          </a:p>
          <a:p>
            <a:r>
              <a:rPr lang="en-US" sz="2000" dirty="0">
                <a:solidFill>
                  <a:srgbClr val="FFFF00"/>
                </a:solidFill>
                <a:effectLst/>
                <a:latin typeface="Andale Mono" panose="020B0509000000000004" pitchFamily="49" charset="0"/>
              </a:rPr>
              <a:t>nodes. wheeler is not a compute node.</a:t>
            </a:r>
            <a:r>
              <a:rPr lang="en-US" sz="2000" dirty="0">
                <a:solidFill>
                  <a:srgbClr val="2FFF12"/>
                </a:solidFill>
                <a:effectLst/>
                <a:latin typeface="Andale Mono" panose="020B0509000000000004" pitchFamily="49" charset="0"/>
              </a:rPr>
              <a:t> Exiting... </a:t>
            </a:r>
          </a:p>
          <a:p>
            <a:r>
              <a:rPr lang="en-US" sz="2000" dirty="0">
                <a:solidFill>
                  <a:srgbClr val="2FFF12"/>
                </a:solidFill>
                <a:effectLst/>
                <a:latin typeface="Andale Mono" panose="020B0509000000000004" pitchFamily="49" charset="0"/>
              </a:rPr>
              <a:t>While processing the following module(s):</a:t>
            </a:r>
          </a:p>
          <a:p>
            <a:r>
              <a:rPr lang="en-US" sz="2000" dirty="0">
                <a:solidFill>
                  <a:srgbClr val="2FFF12"/>
                </a:solidFill>
                <a:effectLst/>
                <a:latin typeface="Andale Mono" panose="020B0509000000000004" pitchFamily="49" charset="0"/>
              </a:rPr>
              <a:t>    Module </a:t>
            </a:r>
            <a:r>
              <a:rPr lang="en-US" sz="2000" dirty="0" err="1">
                <a:solidFill>
                  <a:srgbClr val="2FFF12"/>
                </a:solidFill>
                <a:effectLst/>
                <a:latin typeface="Andale Mono" panose="020B0509000000000004" pitchFamily="49" charset="0"/>
              </a:rPr>
              <a:t>fullname</a:t>
            </a:r>
            <a:r>
              <a:rPr lang="en-US" sz="2000" dirty="0">
                <a:solidFill>
                  <a:srgbClr val="2FFF12"/>
                </a:solidFill>
                <a:effectLst/>
                <a:latin typeface="Andale Mono" panose="020B0509000000000004" pitchFamily="49" charset="0"/>
              </a:rPr>
              <a:t>  Module Filename</a:t>
            </a:r>
          </a:p>
          <a:p>
            <a:r>
              <a:rPr lang="en-US" sz="2000" dirty="0">
                <a:solidFill>
                  <a:srgbClr val="2FFF12"/>
                </a:solidFill>
                <a:effectLst/>
                <a:latin typeface="Andale Mono" panose="020B0509000000000004" pitchFamily="49" charset="0"/>
              </a:rPr>
              <a:t>    ---------------  ---------------</a:t>
            </a:r>
          </a:p>
          <a:p>
            <a:r>
              <a:rPr lang="en-US" sz="2000" dirty="0">
                <a:solidFill>
                  <a:srgbClr val="2FFF12"/>
                </a:solidFill>
                <a:effectLst/>
                <a:latin typeface="Andale Mono" panose="020B0509000000000004" pitchFamily="49" charset="0"/>
              </a:rPr>
              <a:t>    </a:t>
            </a:r>
            <a:r>
              <a:rPr lang="en-US" sz="2000" dirty="0" err="1">
                <a:solidFill>
                  <a:srgbClr val="2FFF12"/>
                </a:solidFill>
                <a:effectLst/>
                <a:latin typeface="Andale Mono" panose="020B0509000000000004" pitchFamily="49" charset="0"/>
              </a:rPr>
              <a:t>matlab</a:t>
            </a:r>
            <a:r>
              <a:rPr lang="en-US" sz="2000" dirty="0">
                <a:solidFill>
                  <a:srgbClr val="2FFF12"/>
                </a:solidFill>
                <a:effectLst/>
                <a:latin typeface="Andale Mono" panose="020B0509000000000004" pitchFamily="49" charset="0"/>
              </a:rPr>
              <a:t>/R2021a    /opt/local/modules/</a:t>
            </a:r>
            <a:r>
              <a:rPr lang="en-US" sz="2000" dirty="0" err="1">
                <a:solidFill>
                  <a:srgbClr val="2FFF12"/>
                </a:solidFill>
                <a:effectLst/>
                <a:latin typeface="Andale Mono" panose="020B0509000000000004" pitchFamily="49" charset="0"/>
              </a:rPr>
              <a:t>matlab</a:t>
            </a:r>
            <a:r>
              <a:rPr lang="en-US" sz="2000" dirty="0">
                <a:solidFill>
                  <a:srgbClr val="2FFF12"/>
                </a:solidFill>
                <a:effectLst/>
                <a:latin typeface="Andale Mono" panose="020B0509000000000004" pitchFamily="49" charset="0"/>
              </a:rPr>
              <a:t>/R2021a.lua</a:t>
            </a:r>
          </a:p>
        </p:txBody>
      </p:sp>
    </p:spTree>
    <p:extLst>
      <p:ext uri="{BB962C8B-B14F-4D97-AF65-F5344CB8AC3E}">
        <p14:creationId xmlns:p14="http://schemas.microsoft.com/office/powerpoint/2010/main" val="494470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12"/>
                                        </p:tgtEl>
                                        <p:attrNameLst>
                                          <p:attrName>style.visibility</p:attrName>
                                        </p:attrNameLst>
                                      </p:cBhvr>
                                      <p:to>
                                        <p:strVal val="visible"/>
                                      </p:to>
                                    </p:set>
                                    <p:animEffect transition="in" filter="fade">
                                      <p:cBhvr>
                                        <p:cTn id="7" dur="7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2" name="Title 3">
            <a:extLst>
              <a:ext uri="{FF2B5EF4-FFF2-40B4-BE49-F238E27FC236}">
                <a16:creationId xmlns:a16="http://schemas.microsoft.com/office/drawing/2014/main" id="{78610392-DAB5-108E-5CBC-5EA6AFCEDDBB}"/>
              </a:ext>
            </a:extLst>
          </p:cNvPr>
          <p:cNvSpPr txBox="1">
            <a:spLocks/>
          </p:cNvSpPr>
          <p:nvPr/>
        </p:nvSpPr>
        <p:spPr>
          <a:xfrm>
            <a:off x="969264" y="5154168"/>
            <a:ext cx="6973204" cy="126187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4100" dirty="0">
                <a:solidFill>
                  <a:schemeClr val="bg1"/>
                </a:solidFill>
              </a:rPr>
              <a:t>Getting access to software…</a:t>
            </a:r>
          </a:p>
        </p:txBody>
      </p:sp>
      <p:sp>
        <p:nvSpPr>
          <p:cNvPr id="6" name="TextBox 5">
            <a:extLst>
              <a:ext uri="{FF2B5EF4-FFF2-40B4-BE49-F238E27FC236}">
                <a16:creationId xmlns:a16="http://schemas.microsoft.com/office/drawing/2014/main" id="{5B517C54-9959-282C-CF39-6FEE9398B4C0}"/>
              </a:ext>
            </a:extLst>
          </p:cNvPr>
          <p:cNvSpPr txBox="1"/>
          <p:nvPr/>
        </p:nvSpPr>
        <p:spPr>
          <a:xfrm>
            <a:off x="277090" y="141377"/>
            <a:ext cx="11914909" cy="2246769"/>
          </a:xfrm>
          <a:prstGeom prst="rect">
            <a:avLst/>
          </a:prstGeom>
          <a:noFill/>
        </p:spPr>
        <p:txBody>
          <a:bodyPr wrap="square">
            <a:spAutoFit/>
          </a:bodyPr>
          <a:lstStyle/>
          <a:p>
            <a:r>
              <a:rPr lang="en-US" sz="2000" dirty="0">
                <a:solidFill>
                  <a:srgbClr val="2FFF12"/>
                </a:solidFill>
                <a:effectLst/>
                <a:latin typeface="Andale Mono" panose="020B0509000000000004" pitchFamily="49" charset="0"/>
              </a:rPr>
              <a:t>[</a:t>
            </a:r>
            <a:r>
              <a:rPr lang="en-US" sz="2000" dirty="0" err="1">
                <a:solidFill>
                  <a:srgbClr val="2FFF12"/>
                </a:solidFill>
                <a:effectLst/>
                <a:latin typeface="Andale Mono" panose="020B0509000000000004" pitchFamily="49" charset="0"/>
              </a:rPr>
              <a:t>vanilla@wheeler</a:t>
            </a:r>
            <a:r>
              <a:rPr lang="en-US" sz="2000" dirty="0">
                <a:solidFill>
                  <a:srgbClr val="2FFF12"/>
                </a:solidFill>
                <a:effectLst/>
                <a:latin typeface="Andale Mono" panose="020B0509000000000004" pitchFamily="49" charset="0"/>
              </a:rPr>
              <a:t> ~]$ </a:t>
            </a:r>
            <a:r>
              <a:rPr lang="en-US" sz="2000" dirty="0">
                <a:solidFill>
                  <a:schemeClr val="accent3">
                    <a:lumMod val="20000"/>
                    <a:lumOff val="80000"/>
                  </a:schemeClr>
                </a:solidFill>
                <a:effectLst/>
                <a:latin typeface="Andale Mono" panose="020B0509000000000004" pitchFamily="49" charset="0"/>
              </a:rPr>
              <a:t>module load </a:t>
            </a:r>
            <a:r>
              <a:rPr lang="en-US" sz="2000" dirty="0" err="1">
                <a:solidFill>
                  <a:schemeClr val="accent3">
                    <a:lumMod val="20000"/>
                    <a:lumOff val="80000"/>
                  </a:schemeClr>
                </a:solidFill>
                <a:effectLst/>
                <a:latin typeface="Andale Mono" panose="020B0509000000000004" pitchFamily="49" charset="0"/>
              </a:rPr>
              <a:t>matlab</a:t>
            </a:r>
            <a:r>
              <a:rPr lang="en-US" sz="2000" dirty="0">
                <a:solidFill>
                  <a:schemeClr val="accent3">
                    <a:lumMod val="20000"/>
                    <a:lumOff val="80000"/>
                  </a:schemeClr>
                </a:solidFill>
                <a:effectLst/>
                <a:latin typeface="Andale Mono" panose="020B0509000000000004" pitchFamily="49" charset="0"/>
              </a:rPr>
              <a:t>/R2021a</a:t>
            </a:r>
          </a:p>
          <a:p>
            <a:r>
              <a:rPr lang="en-US" sz="2000" dirty="0" err="1">
                <a:solidFill>
                  <a:srgbClr val="2FFF12"/>
                </a:solidFill>
                <a:effectLst/>
                <a:latin typeface="Andale Mono" panose="020B0509000000000004" pitchFamily="49" charset="0"/>
              </a:rPr>
              <a:t>Lmod</a:t>
            </a:r>
            <a:r>
              <a:rPr lang="en-US" sz="2000" dirty="0">
                <a:solidFill>
                  <a:srgbClr val="2FFF12"/>
                </a:solidFill>
                <a:effectLst/>
                <a:latin typeface="Andale Mono" panose="020B0509000000000004" pitchFamily="49" charset="0"/>
              </a:rPr>
              <a:t> has detected the following error: </a:t>
            </a:r>
            <a:r>
              <a:rPr lang="en-US" sz="2000" dirty="0" err="1">
                <a:solidFill>
                  <a:srgbClr val="2FFF12"/>
                </a:solidFill>
                <a:effectLst/>
                <a:latin typeface="Andale Mono" panose="020B0509000000000004" pitchFamily="49" charset="0"/>
              </a:rPr>
              <a:t>Matlab</a:t>
            </a:r>
            <a:r>
              <a:rPr lang="en-US" sz="2000" dirty="0">
                <a:solidFill>
                  <a:srgbClr val="2FFF12"/>
                </a:solidFill>
                <a:effectLst/>
                <a:latin typeface="Andale Mono" panose="020B0509000000000004" pitchFamily="49" charset="0"/>
              </a:rPr>
              <a:t> may only be run on compute</a:t>
            </a:r>
          </a:p>
          <a:p>
            <a:r>
              <a:rPr lang="en-US" sz="2000" dirty="0">
                <a:solidFill>
                  <a:srgbClr val="2FFF12"/>
                </a:solidFill>
                <a:effectLst/>
                <a:latin typeface="Andale Mono" panose="020B0509000000000004" pitchFamily="49" charset="0"/>
              </a:rPr>
              <a:t>nodes. wheeler is not a compute node. Exiting... </a:t>
            </a:r>
          </a:p>
          <a:p>
            <a:r>
              <a:rPr lang="en-US" sz="2000" dirty="0">
                <a:solidFill>
                  <a:srgbClr val="2FFF12"/>
                </a:solidFill>
                <a:effectLst/>
                <a:latin typeface="Andale Mono" panose="020B0509000000000004" pitchFamily="49" charset="0"/>
              </a:rPr>
              <a:t>While processing the following module(s):</a:t>
            </a:r>
          </a:p>
          <a:p>
            <a:r>
              <a:rPr lang="en-US" sz="2000" dirty="0">
                <a:solidFill>
                  <a:srgbClr val="2FFF12"/>
                </a:solidFill>
                <a:effectLst/>
                <a:latin typeface="Andale Mono" panose="020B0509000000000004" pitchFamily="49" charset="0"/>
              </a:rPr>
              <a:t>    Module </a:t>
            </a:r>
            <a:r>
              <a:rPr lang="en-US" sz="2000" dirty="0" err="1">
                <a:solidFill>
                  <a:srgbClr val="2FFF12"/>
                </a:solidFill>
                <a:effectLst/>
                <a:latin typeface="Andale Mono" panose="020B0509000000000004" pitchFamily="49" charset="0"/>
              </a:rPr>
              <a:t>fullname</a:t>
            </a:r>
            <a:r>
              <a:rPr lang="en-US" sz="2000" dirty="0">
                <a:solidFill>
                  <a:srgbClr val="2FFF12"/>
                </a:solidFill>
                <a:effectLst/>
                <a:latin typeface="Andale Mono" panose="020B0509000000000004" pitchFamily="49" charset="0"/>
              </a:rPr>
              <a:t>  Module Filename</a:t>
            </a:r>
          </a:p>
          <a:p>
            <a:r>
              <a:rPr lang="en-US" sz="2000" dirty="0">
                <a:solidFill>
                  <a:srgbClr val="2FFF12"/>
                </a:solidFill>
                <a:effectLst/>
                <a:latin typeface="Andale Mono" panose="020B0509000000000004" pitchFamily="49" charset="0"/>
              </a:rPr>
              <a:t>    ---------------  ---------------</a:t>
            </a:r>
          </a:p>
          <a:p>
            <a:r>
              <a:rPr lang="en-US" sz="2000" dirty="0">
                <a:solidFill>
                  <a:srgbClr val="2FFF12"/>
                </a:solidFill>
                <a:effectLst/>
                <a:latin typeface="Andale Mono" panose="020B0509000000000004" pitchFamily="49" charset="0"/>
              </a:rPr>
              <a:t>    </a:t>
            </a:r>
            <a:r>
              <a:rPr lang="en-US" sz="2000" dirty="0" err="1">
                <a:solidFill>
                  <a:srgbClr val="2FFF12"/>
                </a:solidFill>
                <a:effectLst/>
                <a:latin typeface="Andale Mono" panose="020B0509000000000004" pitchFamily="49" charset="0"/>
              </a:rPr>
              <a:t>matlab</a:t>
            </a:r>
            <a:r>
              <a:rPr lang="en-US" sz="2000" dirty="0">
                <a:solidFill>
                  <a:srgbClr val="2FFF12"/>
                </a:solidFill>
                <a:effectLst/>
                <a:latin typeface="Andale Mono" panose="020B0509000000000004" pitchFamily="49" charset="0"/>
              </a:rPr>
              <a:t>/R2021a    /opt/local/modules/</a:t>
            </a:r>
            <a:r>
              <a:rPr lang="en-US" sz="2000" dirty="0" err="1">
                <a:solidFill>
                  <a:srgbClr val="2FFF12"/>
                </a:solidFill>
                <a:effectLst/>
                <a:latin typeface="Andale Mono" panose="020B0509000000000004" pitchFamily="49" charset="0"/>
              </a:rPr>
              <a:t>matlab</a:t>
            </a:r>
            <a:r>
              <a:rPr lang="en-US" sz="2000" dirty="0">
                <a:solidFill>
                  <a:srgbClr val="2FFF12"/>
                </a:solidFill>
                <a:effectLst/>
                <a:latin typeface="Andale Mono" panose="020B0509000000000004" pitchFamily="49" charset="0"/>
              </a:rPr>
              <a:t>/R2021a.lua</a:t>
            </a:r>
          </a:p>
        </p:txBody>
      </p:sp>
      <p:sp>
        <p:nvSpPr>
          <p:cNvPr id="4" name="TextBox 3">
            <a:extLst>
              <a:ext uri="{FF2B5EF4-FFF2-40B4-BE49-F238E27FC236}">
                <a16:creationId xmlns:a16="http://schemas.microsoft.com/office/drawing/2014/main" id="{D7608436-58B2-5E07-74C1-18CC481216E2}"/>
              </a:ext>
            </a:extLst>
          </p:cNvPr>
          <p:cNvSpPr txBox="1"/>
          <p:nvPr/>
        </p:nvSpPr>
        <p:spPr>
          <a:xfrm>
            <a:off x="2323071" y="3001715"/>
            <a:ext cx="6045245" cy="769441"/>
          </a:xfrm>
          <a:prstGeom prst="rect">
            <a:avLst/>
          </a:prstGeom>
          <a:solidFill>
            <a:schemeClr val="bg2">
              <a:lumMod val="90000"/>
            </a:schemeClr>
          </a:solidFill>
        </p:spPr>
        <p:txBody>
          <a:bodyPr wrap="none" rtlCol="0">
            <a:spAutoFit/>
          </a:bodyPr>
          <a:lstStyle/>
          <a:p>
            <a:r>
              <a:rPr lang="en-US" sz="4400" dirty="0"/>
              <a:t>What is a compute node?</a:t>
            </a:r>
            <a:endParaRPr lang="en-US" sz="2400" dirty="0"/>
          </a:p>
        </p:txBody>
      </p:sp>
    </p:spTree>
    <p:extLst>
      <p:ext uri="{BB962C8B-B14F-4D97-AF65-F5344CB8AC3E}">
        <p14:creationId xmlns:p14="http://schemas.microsoft.com/office/powerpoint/2010/main" val="1927305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12"/>
                                        </p:tgtEl>
                                        <p:attrNameLst>
                                          <p:attrName>style.visibility</p:attrName>
                                        </p:attrNameLst>
                                      </p:cBhvr>
                                      <p:to>
                                        <p:strVal val="visible"/>
                                      </p:to>
                                    </p:set>
                                    <p:animEffect transition="in" filter="fade">
                                      <p:cBhvr>
                                        <p:cTn id="7" dur="7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BD48E2-5B56-EF42-B4B0-1FE4A730E06F}"/>
              </a:ext>
            </a:extLst>
          </p:cNvPr>
          <p:cNvSpPr>
            <a:spLocks noGrp="1"/>
          </p:cNvSpPr>
          <p:nvPr>
            <p:ph type="title"/>
          </p:nvPr>
        </p:nvSpPr>
        <p:spPr>
          <a:xfrm>
            <a:off x="838200" y="184805"/>
            <a:ext cx="10515600" cy="1505883"/>
          </a:xfrm>
        </p:spPr>
        <p:txBody>
          <a:bodyPr vert="horz" lIns="91440" tIns="45720" rIns="91440" bIns="45720" rtlCol="0" anchor="ctr">
            <a:normAutofit/>
          </a:bodyPr>
          <a:lstStyle/>
          <a:p>
            <a:r>
              <a:rPr lang="en-US" sz="5200" kern="1200">
                <a:solidFill>
                  <a:schemeClr val="tx1"/>
                </a:solidFill>
                <a:latin typeface="+mj-lt"/>
                <a:ea typeface="+mj-ea"/>
                <a:cs typeface="+mj-cs"/>
              </a:rPr>
              <a:t>HPC Cluster</a:t>
            </a:r>
          </a:p>
        </p:txBody>
      </p:sp>
      <p:pic>
        <p:nvPicPr>
          <p:cNvPr id="2050" name="Picture 2" descr="Virtualizing High Performance Computing | HPC | VMware">
            <a:extLst>
              <a:ext uri="{FF2B5EF4-FFF2-40B4-BE49-F238E27FC236}">
                <a16:creationId xmlns:a16="http://schemas.microsoft.com/office/drawing/2014/main" id="{FAA20E09-7CB0-3E4D-89E0-E6DCFD38D5CC}"/>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644170" y="1845426"/>
            <a:ext cx="8900606" cy="44503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801116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What is an HPC cluster | High Performance Computing">
            <a:extLst>
              <a:ext uri="{FF2B5EF4-FFF2-40B4-BE49-F238E27FC236}">
                <a16:creationId xmlns:a16="http://schemas.microsoft.com/office/drawing/2014/main" id="{877DA8DB-AEC5-7D6C-CE49-6924DB9E3F2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9257" b="1769"/>
          <a:stretch/>
        </p:blipFill>
        <p:spPr bwMode="auto">
          <a:xfrm>
            <a:off x="684575" y="41562"/>
            <a:ext cx="10821625" cy="6691743"/>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461D01B0-362C-3FEE-8B3C-5F71B1A967B9}"/>
              </a:ext>
            </a:extLst>
          </p:cNvPr>
          <p:cNvSpPr txBox="1"/>
          <p:nvPr/>
        </p:nvSpPr>
        <p:spPr>
          <a:xfrm>
            <a:off x="4476587" y="4493753"/>
            <a:ext cx="1351652" cy="400110"/>
          </a:xfrm>
          <a:prstGeom prst="rect">
            <a:avLst/>
          </a:prstGeom>
          <a:solidFill>
            <a:schemeClr val="bg1"/>
          </a:solidFill>
          <a:ln>
            <a:solidFill>
              <a:schemeClr val="bg1"/>
            </a:solidFill>
          </a:ln>
        </p:spPr>
        <p:txBody>
          <a:bodyPr wrap="none" rtlCol="0">
            <a:spAutoFit/>
          </a:bodyPr>
          <a:lstStyle/>
          <a:p>
            <a:r>
              <a:rPr lang="en-US" sz="2000" dirty="0"/>
              <a:t>Head Node</a:t>
            </a:r>
          </a:p>
        </p:txBody>
      </p:sp>
      <p:sp>
        <p:nvSpPr>
          <p:cNvPr id="9" name="TextBox 8">
            <a:extLst>
              <a:ext uri="{FF2B5EF4-FFF2-40B4-BE49-F238E27FC236}">
                <a16:creationId xmlns:a16="http://schemas.microsoft.com/office/drawing/2014/main" id="{78F37541-51FB-F7B1-69D4-126791733286}"/>
              </a:ext>
            </a:extLst>
          </p:cNvPr>
          <p:cNvSpPr txBox="1"/>
          <p:nvPr/>
        </p:nvSpPr>
        <p:spPr>
          <a:xfrm>
            <a:off x="-36340" y="5560064"/>
            <a:ext cx="1649169" cy="954107"/>
          </a:xfrm>
          <a:prstGeom prst="rect">
            <a:avLst/>
          </a:prstGeom>
          <a:solidFill>
            <a:schemeClr val="bg1"/>
          </a:solidFill>
          <a:ln>
            <a:solidFill>
              <a:schemeClr val="bg1"/>
            </a:solidFill>
          </a:ln>
        </p:spPr>
        <p:txBody>
          <a:bodyPr wrap="none" rtlCol="0">
            <a:spAutoFit/>
          </a:bodyPr>
          <a:lstStyle/>
          <a:p>
            <a:r>
              <a:rPr lang="en-US" sz="2800" dirty="0"/>
              <a:t>Personal </a:t>
            </a:r>
          </a:p>
          <a:p>
            <a:r>
              <a:rPr lang="en-US" sz="2800" dirty="0"/>
              <a:t>Computer</a:t>
            </a:r>
          </a:p>
        </p:txBody>
      </p:sp>
      <p:sp>
        <p:nvSpPr>
          <p:cNvPr id="7" name="Oval 6">
            <a:extLst>
              <a:ext uri="{FF2B5EF4-FFF2-40B4-BE49-F238E27FC236}">
                <a16:creationId xmlns:a16="http://schemas.microsoft.com/office/drawing/2014/main" id="{0117EF69-A837-DBD0-368B-EF716965DF9C}"/>
              </a:ext>
            </a:extLst>
          </p:cNvPr>
          <p:cNvSpPr/>
          <p:nvPr/>
        </p:nvSpPr>
        <p:spPr>
          <a:xfrm>
            <a:off x="1544169" y="5216236"/>
            <a:ext cx="1787236" cy="1641764"/>
          </a:xfrm>
          <a:prstGeom prst="ellipse">
            <a:avLst/>
          </a:prstGeom>
          <a:noFill/>
          <a:ln w="476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8609409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E5093ECC-8BEB-4546-A80D-0B4887662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What is an HPC cluster | High Performance Computing">
            <a:extLst>
              <a:ext uri="{FF2B5EF4-FFF2-40B4-BE49-F238E27FC236}">
                <a16:creationId xmlns:a16="http://schemas.microsoft.com/office/drawing/2014/main" id="{877DA8DB-AEC5-7D6C-CE49-6924DB9E3F2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9257" b="1769"/>
          <a:stretch/>
        </p:blipFill>
        <p:spPr bwMode="auto">
          <a:xfrm>
            <a:off x="684575" y="41562"/>
            <a:ext cx="10821625" cy="6691743"/>
          </a:xfrm>
          <a:prstGeom prst="rect">
            <a:avLst/>
          </a:prstGeom>
          <a:noFill/>
          <a:extLst>
            <a:ext uri="{909E8E84-426E-40DD-AFC4-6F175D3DCCD1}">
              <a14:hiddenFill xmlns:a14="http://schemas.microsoft.com/office/drawing/2010/main">
                <a:solidFill>
                  <a:srgbClr val="FFFFFF"/>
                </a:solidFill>
              </a14:hiddenFill>
            </a:ext>
          </a:extLst>
        </p:spPr>
      </p:pic>
      <p:sp>
        <p:nvSpPr>
          <p:cNvPr id="5" name="Oval 4">
            <a:extLst>
              <a:ext uri="{FF2B5EF4-FFF2-40B4-BE49-F238E27FC236}">
                <a16:creationId xmlns:a16="http://schemas.microsoft.com/office/drawing/2014/main" id="{875B9F58-26AA-6039-8343-24BAB97518C7}"/>
              </a:ext>
            </a:extLst>
          </p:cNvPr>
          <p:cNvSpPr/>
          <p:nvPr/>
        </p:nvSpPr>
        <p:spPr>
          <a:xfrm>
            <a:off x="3657600" y="3304311"/>
            <a:ext cx="2847109" cy="2161307"/>
          </a:xfrm>
          <a:prstGeom prst="ellipse">
            <a:avLst/>
          </a:prstGeom>
          <a:noFill/>
          <a:ln w="476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7C7C8FD0-03D4-EF11-A24F-0F2EB195ACCD}"/>
              </a:ext>
            </a:extLst>
          </p:cNvPr>
          <p:cNvSpPr txBox="1"/>
          <p:nvPr/>
        </p:nvSpPr>
        <p:spPr>
          <a:xfrm>
            <a:off x="4164858" y="4493753"/>
            <a:ext cx="1818126" cy="523220"/>
          </a:xfrm>
          <a:prstGeom prst="rect">
            <a:avLst/>
          </a:prstGeom>
          <a:solidFill>
            <a:schemeClr val="bg1"/>
          </a:solidFill>
          <a:ln>
            <a:solidFill>
              <a:schemeClr val="bg1"/>
            </a:solidFill>
          </a:ln>
        </p:spPr>
        <p:txBody>
          <a:bodyPr wrap="none" rtlCol="0">
            <a:spAutoFit/>
          </a:bodyPr>
          <a:lstStyle/>
          <a:p>
            <a:r>
              <a:rPr lang="en-US" sz="2800" dirty="0"/>
              <a:t>Head Node</a:t>
            </a:r>
          </a:p>
        </p:txBody>
      </p:sp>
      <p:sp>
        <p:nvSpPr>
          <p:cNvPr id="9" name="TextBox 8">
            <a:extLst>
              <a:ext uri="{FF2B5EF4-FFF2-40B4-BE49-F238E27FC236}">
                <a16:creationId xmlns:a16="http://schemas.microsoft.com/office/drawing/2014/main" id="{0289147F-9869-2759-5872-984C831FEEFF}"/>
              </a:ext>
            </a:extLst>
          </p:cNvPr>
          <p:cNvSpPr txBox="1"/>
          <p:nvPr/>
        </p:nvSpPr>
        <p:spPr>
          <a:xfrm>
            <a:off x="670242" y="5622410"/>
            <a:ext cx="1127937" cy="646331"/>
          </a:xfrm>
          <a:prstGeom prst="rect">
            <a:avLst/>
          </a:prstGeom>
          <a:solidFill>
            <a:schemeClr val="bg1"/>
          </a:solidFill>
          <a:ln>
            <a:solidFill>
              <a:schemeClr val="bg1"/>
            </a:solidFill>
          </a:ln>
        </p:spPr>
        <p:txBody>
          <a:bodyPr wrap="none" rtlCol="0">
            <a:spAutoFit/>
          </a:bodyPr>
          <a:lstStyle/>
          <a:p>
            <a:r>
              <a:rPr lang="en-US" dirty="0"/>
              <a:t>Personal </a:t>
            </a:r>
          </a:p>
          <a:p>
            <a:r>
              <a:rPr lang="en-US" dirty="0"/>
              <a:t>Computer</a:t>
            </a:r>
          </a:p>
        </p:txBody>
      </p:sp>
    </p:spTree>
    <p:extLst>
      <p:ext uri="{BB962C8B-B14F-4D97-AF65-F5344CB8AC3E}">
        <p14:creationId xmlns:p14="http://schemas.microsoft.com/office/powerpoint/2010/main" val="283656743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E5093ECC-8BEB-4546-A80D-0B4887662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What is an HPC cluster | High Performance Computing">
            <a:extLst>
              <a:ext uri="{FF2B5EF4-FFF2-40B4-BE49-F238E27FC236}">
                <a16:creationId xmlns:a16="http://schemas.microsoft.com/office/drawing/2014/main" id="{877DA8DB-AEC5-7D6C-CE49-6924DB9E3F2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9257" b="1769"/>
          <a:stretch/>
        </p:blipFill>
        <p:spPr bwMode="auto">
          <a:xfrm>
            <a:off x="684575" y="41562"/>
            <a:ext cx="10821625" cy="669174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7C7C8FD0-03D4-EF11-A24F-0F2EB195ACCD}"/>
              </a:ext>
            </a:extLst>
          </p:cNvPr>
          <p:cNvSpPr txBox="1"/>
          <p:nvPr/>
        </p:nvSpPr>
        <p:spPr>
          <a:xfrm>
            <a:off x="4164858" y="4493753"/>
            <a:ext cx="1818126" cy="523220"/>
          </a:xfrm>
          <a:prstGeom prst="rect">
            <a:avLst/>
          </a:prstGeom>
          <a:solidFill>
            <a:schemeClr val="bg1"/>
          </a:solidFill>
          <a:ln>
            <a:solidFill>
              <a:schemeClr val="bg1"/>
            </a:solidFill>
          </a:ln>
        </p:spPr>
        <p:txBody>
          <a:bodyPr wrap="none" rtlCol="0">
            <a:spAutoFit/>
          </a:bodyPr>
          <a:lstStyle/>
          <a:p>
            <a:r>
              <a:rPr lang="en-US" sz="2800" dirty="0"/>
              <a:t>Head Node</a:t>
            </a:r>
          </a:p>
        </p:txBody>
      </p:sp>
      <p:sp>
        <p:nvSpPr>
          <p:cNvPr id="9" name="TextBox 8">
            <a:extLst>
              <a:ext uri="{FF2B5EF4-FFF2-40B4-BE49-F238E27FC236}">
                <a16:creationId xmlns:a16="http://schemas.microsoft.com/office/drawing/2014/main" id="{0289147F-9869-2759-5872-984C831FEEFF}"/>
              </a:ext>
            </a:extLst>
          </p:cNvPr>
          <p:cNvSpPr txBox="1"/>
          <p:nvPr/>
        </p:nvSpPr>
        <p:spPr>
          <a:xfrm>
            <a:off x="670242" y="5622410"/>
            <a:ext cx="1127937" cy="646331"/>
          </a:xfrm>
          <a:prstGeom prst="rect">
            <a:avLst/>
          </a:prstGeom>
          <a:solidFill>
            <a:schemeClr val="bg1"/>
          </a:solidFill>
          <a:ln>
            <a:solidFill>
              <a:schemeClr val="bg1"/>
            </a:solidFill>
          </a:ln>
        </p:spPr>
        <p:txBody>
          <a:bodyPr wrap="none" rtlCol="0">
            <a:spAutoFit/>
          </a:bodyPr>
          <a:lstStyle/>
          <a:p>
            <a:r>
              <a:rPr lang="en-US" dirty="0"/>
              <a:t>Personal </a:t>
            </a:r>
          </a:p>
          <a:p>
            <a:r>
              <a:rPr lang="en-US" dirty="0"/>
              <a:t>Computer</a:t>
            </a:r>
          </a:p>
        </p:txBody>
      </p:sp>
      <p:cxnSp>
        <p:nvCxnSpPr>
          <p:cNvPr id="3" name="Straight Connector 2">
            <a:extLst>
              <a:ext uri="{FF2B5EF4-FFF2-40B4-BE49-F238E27FC236}">
                <a16:creationId xmlns:a16="http://schemas.microsoft.com/office/drawing/2014/main" id="{D2E72074-5153-F567-D057-D51BF80C11A9}"/>
              </a:ext>
            </a:extLst>
          </p:cNvPr>
          <p:cNvCxnSpPr>
            <a:cxnSpLocks/>
          </p:cNvCxnSpPr>
          <p:nvPr/>
        </p:nvCxnSpPr>
        <p:spPr>
          <a:xfrm>
            <a:off x="893618" y="41562"/>
            <a:ext cx="0" cy="4991589"/>
          </a:xfrm>
          <a:prstGeom prst="line">
            <a:avLst/>
          </a:prstGeom>
          <a:ln w="4762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7CC382C8-5BB7-1920-C043-19E45156FDE6}"/>
              </a:ext>
            </a:extLst>
          </p:cNvPr>
          <p:cNvCxnSpPr>
            <a:cxnSpLocks/>
          </p:cNvCxnSpPr>
          <p:nvPr/>
        </p:nvCxnSpPr>
        <p:spPr>
          <a:xfrm flipV="1">
            <a:off x="907952" y="5016973"/>
            <a:ext cx="1731339" cy="16178"/>
          </a:xfrm>
          <a:prstGeom prst="line">
            <a:avLst/>
          </a:prstGeom>
          <a:ln w="4762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16F9082C-E72F-DAA3-5CC4-828569234A09}"/>
              </a:ext>
            </a:extLst>
          </p:cNvPr>
          <p:cNvCxnSpPr>
            <a:cxnSpLocks/>
          </p:cNvCxnSpPr>
          <p:nvPr/>
        </p:nvCxnSpPr>
        <p:spPr>
          <a:xfrm>
            <a:off x="2639291" y="935182"/>
            <a:ext cx="0" cy="4097969"/>
          </a:xfrm>
          <a:prstGeom prst="line">
            <a:avLst/>
          </a:prstGeom>
          <a:ln w="4762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A848285-5CCA-3B7A-49CB-BE2EC2E8A5C6}"/>
              </a:ext>
            </a:extLst>
          </p:cNvPr>
          <p:cNvCxnSpPr>
            <a:cxnSpLocks/>
          </p:cNvCxnSpPr>
          <p:nvPr/>
        </p:nvCxnSpPr>
        <p:spPr>
          <a:xfrm flipV="1">
            <a:off x="2624958" y="935182"/>
            <a:ext cx="5583860" cy="41562"/>
          </a:xfrm>
          <a:prstGeom prst="line">
            <a:avLst/>
          </a:prstGeom>
          <a:ln w="4762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B8879963-0D7E-1B6B-AEA9-12A227F7E230}"/>
              </a:ext>
            </a:extLst>
          </p:cNvPr>
          <p:cNvCxnSpPr>
            <a:cxnSpLocks/>
          </p:cNvCxnSpPr>
          <p:nvPr/>
        </p:nvCxnSpPr>
        <p:spPr>
          <a:xfrm>
            <a:off x="8208818" y="41562"/>
            <a:ext cx="0" cy="893620"/>
          </a:xfrm>
          <a:prstGeom prst="line">
            <a:avLst/>
          </a:prstGeom>
          <a:ln w="47625">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8831164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85AE756-5549-B4EC-7DED-ED659F3D8C5B}"/>
              </a:ext>
            </a:extLst>
          </p:cNvPr>
          <p:cNvSpPr/>
          <p:nvPr/>
        </p:nvSpPr>
        <p:spPr>
          <a:xfrm>
            <a:off x="-103411" y="2967335"/>
            <a:ext cx="12398842" cy="2585323"/>
          </a:xfrm>
          <a:prstGeom prst="rect">
            <a:avLst/>
          </a:prstGeom>
          <a:noFill/>
        </p:spPr>
        <p:txBody>
          <a:bodyPr wrap="none" lIns="91440" tIns="45720" rIns="91440" bIns="45720">
            <a:spAutoFit/>
          </a:bodyPr>
          <a:lstStyle/>
          <a:p>
            <a:pPr algn="ctr"/>
            <a:r>
              <a:rPr lang="en-GB" sz="5400" b="1" cap="none" spc="0" dirty="0">
                <a:ln w="22225">
                  <a:solidFill>
                    <a:schemeClr val="accent2"/>
                  </a:solidFill>
                  <a:prstDash val="solid"/>
                </a:ln>
                <a:solidFill>
                  <a:schemeClr val="accent2">
                    <a:lumMod val="40000"/>
                    <a:lumOff val="60000"/>
                  </a:schemeClr>
                </a:solidFill>
                <a:effectLst/>
              </a:rPr>
              <a:t>Never run computations on the head node</a:t>
            </a:r>
          </a:p>
          <a:p>
            <a:pPr algn="ctr"/>
            <a:endParaRPr lang="en-GB" sz="5400" b="1" dirty="0">
              <a:ln w="22225">
                <a:solidFill>
                  <a:schemeClr val="accent2"/>
                </a:solidFill>
                <a:prstDash val="solid"/>
              </a:ln>
              <a:solidFill>
                <a:schemeClr val="accent2">
                  <a:lumMod val="40000"/>
                  <a:lumOff val="60000"/>
                </a:schemeClr>
              </a:solidFill>
            </a:endParaRPr>
          </a:p>
          <a:p>
            <a:pPr algn="ctr"/>
            <a:r>
              <a:rPr lang="en-GB" sz="5400" b="1" cap="none" spc="0" dirty="0">
                <a:ln w="22225">
                  <a:solidFill>
                    <a:schemeClr val="accent2"/>
                  </a:solidFill>
                  <a:prstDash val="solid"/>
                </a:ln>
                <a:solidFill>
                  <a:schemeClr val="accent2">
                    <a:lumMod val="40000"/>
                    <a:lumOff val="60000"/>
                  </a:schemeClr>
                </a:solidFill>
                <a:effectLst/>
              </a:rPr>
              <a:t>Always use compute nodes</a:t>
            </a:r>
          </a:p>
        </p:txBody>
      </p:sp>
      <p:pic>
        <p:nvPicPr>
          <p:cNvPr id="4100" name="Picture 4" descr="15,622 Warning Symbol Stock Videos and Royalty-Free Footage - iStock">
            <a:extLst>
              <a:ext uri="{FF2B5EF4-FFF2-40B4-BE49-F238E27FC236}">
                <a16:creationId xmlns:a16="http://schemas.microsoft.com/office/drawing/2014/main" id="{7F0958BC-F2E0-44A0-7DBD-32BD502B03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24745" y="471054"/>
            <a:ext cx="3810000" cy="2133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807871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2" name="Title 3">
            <a:extLst>
              <a:ext uri="{FF2B5EF4-FFF2-40B4-BE49-F238E27FC236}">
                <a16:creationId xmlns:a16="http://schemas.microsoft.com/office/drawing/2014/main" id="{78610392-DAB5-108E-5CBC-5EA6AFCEDDBB}"/>
              </a:ext>
            </a:extLst>
          </p:cNvPr>
          <p:cNvSpPr txBox="1">
            <a:spLocks/>
          </p:cNvSpPr>
          <p:nvPr/>
        </p:nvSpPr>
        <p:spPr>
          <a:xfrm>
            <a:off x="969264" y="5154168"/>
            <a:ext cx="6973204" cy="126187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4100" dirty="0">
                <a:solidFill>
                  <a:schemeClr val="bg1"/>
                </a:solidFill>
              </a:rPr>
              <a:t>Compute nodes and partitions…</a:t>
            </a:r>
          </a:p>
        </p:txBody>
      </p:sp>
      <p:sp>
        <p:nvSpPr>
          <p:cNvPr id="7" name="TextBox 6">
            <a:extLst>
              <a:ext uri="{FF2B5EF4-FFF2-40B4-BE49-F238E27FC236}">
                <a16:creationId xmlns:a16="http://schemas.microsoft.com/office/drawing/2014/main" id="{245C1FCC-2BFE-F738-A2CD-D5498A9C5503}"/>
              </a:ext>
            </a:extLst>
          </p:cNvPr>
          <p:cNvSpPr txBox="1"/>
          <p:nvPr/>
        </p:nvSpPr>
        <p:spPr>
          <a:xfrm>
            <a:off x="306532" y="41564"/>
            <a:ext cx="11539104" cy="2677656"/>
          </a:xfrm>
          <a:prstGeom prst="rect">
            <a:avLst/>
          </a:prstGeom>
          <a:noFill/>
        </p:spPr>
        <p:txBody>
          <a:bodyPr wrap="square">
            <a:spAutoFit/>
          </a:bodyPr>
          <a:lstStyle/>
          <a:p>
            <a:r>
              <a:rPr lang="en-US" sz="2800" dirty="0">
                <a:solidFill>
                  <a:srgbClr val="2FFF12"/>
                </a:solidFill>
                <a:effectLst/>
                <a:latin typeface="Andale Mono" panose="020B0509000000000004" pitchFamily="49" charset="0"/>
              </a:rPr>
              <a:t>[</a:t>
            </a:r>
            <a:r>
              <a:rPr lang="en-US" sz="2800" dirty="0" err="1">
                <a:solidFill>
                  <a:srgbClr val="2FFF12"/>
                </a:solidFill>
                <a:effectLst/>
                <a:latin typeface="Andale Mono" panose="020B0509000000000004" pitchFamily="49" charset="0"/>
              </a:rPr>
              <a:t>vanilla@wheeler</a:t>
            </a:r>
            <a:r>
              <a:rPr lang="en-US" sz="2800" dirty="0">
                <a:solidFill>
                  <a:srgbClr val="2FFF12"/>
                </a:solidFill>
                <a:effectLst/>
                <a:latin typeface="Andale Mono" panose="020B0509000000000004" pitchFamily="49" charset="0"/>
              </a:rPr>
              <a:t> ~]$ </a:t>
            </a:r>
            <a:r>
              <a:rPr lang="en-US" sz="2800" dirty="0" err="1">
                <a:solidFill>
                  <a:schemeClr val="accent3">
                    <a:lumMod val="20000"/>
                    <a:lumOff val="80000"/>
                  </a:schemeClr>
                </a:solidFill>
                <a:effectLst/>
                <a:latin typeface="Andale Mono" panose="020B0509000000000004" pitchFamily="49" charset="0"/>
              </a:rPr>
              <a:t>qgrok</a:t>
            </a:r>
            <a:endParaRPr lang="en-US" sz="2800" dirty="0">
              <a:solidFill>
                <a:schemeClr val="accent3">
                  <a:lumMod val="20000"/>
                  <a:lumOff val="80000"/>
                </a:schemeClr>
              </a:solidFill>
              <a:effectLst/>
              <a:latin typeface="Andale Mono" panose="020B0509000000000004" pitchFamily="49" charset="0"/>
            </a:endParaRPr>
          </a:p>
          <a:p>
            <a:r>
              <a:rPr lang="en-US" sz="2800" dirty="0">
                <a:solidFill>
                  <a:srgbClr val="2FFF12"/>
                </a:solidFill>
                <a:effectLst/>
                <a:latin typeface="Andale Mono" panose="020B0509000000000004" pitchFamily="49" charset="0"/>
              </a:rPr>
              <a:t>queues   free   busy   offline  jobs   nodes  CPUs</a:t>
            </a:r>
          </a:p>
          <a:p>
            <a:r>
              <a:rPr lang="en-US" sz="2800" dirty="0">
                <a:solidFill>
                  <a:srgbClr val="2FFF12"/>
                </a:solidFill>
                <a:effectLst/>
                <a:latin typeface="Andale Mono" panose="020B0509000000000004" pitchFamily="49" charset="0"/>
              </a:rPr>
              <a:t>-----    -----  -----  -----    -----  -----  -----</a:t>
            </a:r>
          </a:p>
          <a:p>
            <a:r>
              <a:rPr lang="en-US" sz="2800" dirty="0">
                <a:solidFill>
                  <a:srgbClr val="2FFF12"/>
                </a:solidFill>
                <a:effectLst/>
                <a:latin typeface="Andale Mono" panose="020B0509000000000004" pitchFamily="49" charset="0"/>
              </a:rPr>
              <a:t>normal   0      299    1        97     300    2400</a:t>
            </a:r>
          </a:p>
          <a:p>
            <a:r>
              <a:rPr lang="en-US" sz="2800" dirty="0">
                <a:solidFill>
                  <a:srgbClr val="2FFF12"/>
                </a:solidFill>
                <a:effectLst/>
                <a:latin typeface="Andale Mono" panose="020B0509000000000004" pitchFamily="49" charset="0"/>
              </a:rPr>
              <a:t>debug    4      0      0        0      4      32</a:t>
            </a:r>
          </a:p>
          <a:p>
            <a:r>
              <a:rPr lang="en-US" sz="2800" dirty="0">
                <a:solidFill>
                  <a:srgbClr val="2FFF12"/>
                </a:solidFill>
                <a:effectLst/>
                <a:latin typeface="Andale Mono" panose="020B0509000000000004" pitchFamily="49" charset="0"/>
              </a:rPr>
              <a:t>totals:  4      299    1        97     304    2432</a:t>
            </a:r>
          </a:p>
        </p:txBody>
      </p:sp>
    </p:spTree>
    <p:extLst>
      <p:ext uri="{BB962C8B-B14F-4D97-AF65-F5344CB8AC3E}">
        <p14:creationId xmlns:p14="http://schemas.microsoft.com/office/powerpoint/2010/main" val="2750744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12"/>
                                        </p:tgtEl>
                                        <p:attrNameLst>
                                          <p:attrName>style.visibility</p:attrName>
                                        </p:attrNameLst>
                                      </p:cBhvr>
                                      <p:to>
                                        <p:strVal val="visible"/>
                                      </p:to>
                                    </p:set>
                                    <p:animEffect transition="in" filter="fade">
                                      <p:cBhvr>
                                        <p:cTn id="7" dur="7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2" name="Title 3">
            <a:extLst>
              <a:ext uri="{FF2B5EF4-FFF2-40B4-BE49-F238E27FC236}">
                <a16:creationId xmlns:a16="http://schemas.microsoft.com/office/drawing/2014/main" id="{78610392-DAB5-108E-5CBC-5EA6AFCEDDBB}"/>
              </a:ext>
            </a:extLst>
          </p:cNvPr>
          <p:cNvSpPr txBox="1">
            <a:spLocks/>
          </p:cNvSpPr>
          <p:nvPr/>
        </p:nvSpPr>
        <p:spPr>
          <a:xfrm>
            <a:off x="470501" y="5596128"/>
            <a:ext cx="6973204" cy="126187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4100" dirty="0">
                <a:solidFill>
                  <a:schemeClr val="bg1"/>
                </a:solidFill>
              </a:rPr>
              <a:t>Compute nodes and partitions…</a:t>
            </a:r>
          </a:p>
        </p:txBody>
      </p:sp>
      <p:sp>
        <p:nvSpPr>
          <p:cNvPr id="5" name="TextBox 4">
            <a:extLst>
              <a:ext uri="{FF2B5EF4-FFF2-40B4-BE49-F238E27FC236}">
                <a16:creationId xmlns:a16="http://schemas.microsoft.com/office/drawing/2014/main" id="{C7FD7444-637B-B69E-16A5-FADB58A8A40F}"/>
              </a:ext>
            </a:extLst>
          </p:cNvPr>
          <p:cNvSpPr txBox="1"/>
          <p:nvPr/>
        </p:nvSpPr>
        <p:spPr>
          <a:xfrm>
            <a:off x="245918" y="352854"/>
            <a:ext cx="11121737" cy="5324535"/>
          </a:xfrm>
          <a:prstGeom prst="rect">
            <a:avLst/>
          </a:prstGeom>
          <a:noFill/>
        </p:spPr>
        <p:txBody>
          <a:bodyPr wrap="square">
            <a:spAutoFit/>
          </a:bodyPr>
          <a:lstStyle/>
          <a:p>
            <a:r>
              <a:rPr lang="en-US" sz="2000" dirty="0" err="1">
                <a:solidFill>
                  <a:srgbClr val="2FFF12"/>
                </a:solidFill>
                <a:effectLst/>
                <a:latin typeface="Andale Mono" panose="020B0509000000000004" pitchFamily="49" charset="0"/>
              </a:rPr>
              <a:t>q</a:t>
            </a:r>
            <a:r>
              <a:rPr lang="en-US" sz="2000" dirty="0" err="1">
                <a:solidFill>
                  <a:srgbClr val="2FB41D"/>
                </a:solidFill>
                <a:effectLst/>
                <a:latin typeface="Andale Mono" panose="020B0509000000000004" pitchFamily="49" charset="0"/>
              </a:rPr>
              <a:t>mfricke</a:t>
            </a:r>
            <a:r>
              <a:rPr lang="en-US" sz="2000" dirty="0" err="1">
                <a:solidFill>
                  <a:srgbClr val="2FFF12"/>
                </a:solidFill>
                <a:effectLst/>
                <a:latin typeface="Andale Mono" panose="020B0509000000000004" pitchFamily="49" charset="0"/>
              </a:rPr>
              <a:t>@</a:t>
            </a:r>
            <a:r>
              <a:rPr lang="en-US" sz="2000" dirty="0" err="1">
                <a:solidFill>
                  <a:srgbClr val="400BD9"/>
                </a:solidFill>
                <a:effectLst/>
                <a:latin typeface="Andale Mono" panose="020B0509000000000004" pitchFamily="49" charset="0"/>
              </a:rPr>
              <a:t>hopper</a:t>
            </a:r>
            <a:r>
              <a:rPr lang="en-US" sz="2000" dirty="0">
                <a:solidFill>
                  <a:srgbClr val="2FFF12"/>
                </a:solidFill>
                <a:effectLst/>
                <a:latin typeface="Andale Mono" panose="020B0509000000000004" pitchFamily="49" charset="0"/>
              </a:rPr>
              <a:t>:</a:t>
            </a:r>
            <a:r>
              <a:rPr lang="en-US" sz="2000" dirty="0">
                <a:solidFill>
                  <a:srgbClr val="9FA01C"/>
                </a:solidFill>
                <a:effectLst/>
                <a:latin typeface="Andale Mono" panose="020B0509000000000004" pitchFamily="49" charset="0"/>
              </a:rPr>
              <a:t>~</a:t>
            </a:r>
            <a:r>
              <a:rPr lang="en-US" sz="2000" dirty="0">
                <a:solidFill>
                  <a:srgbClr val="2FFF12"/>
                </a:solidFill>
                <a:effectLst/>
                <a:latin typeface="Andale Mono" panose="020B0509000000000004" pitchFamily="49" charset="0"/>
              </a:rPr>
              <a:t> $ </a:t>
            </a:r>
            <a:r>
              <a:rPr lang="en-US" sz="2000" dirty="0" err="1">
                <a:solidFill>
                  <a:schemeClr val="accent3">
                    <a:lumMod val="20000"/>
                    <a:lumOff val="80000"/>
                  </a:schemeClr>
                </a:solidFill>
                <a:effectLst/>
                <a:latin typeface="Andale Mono" panose="020B0509000000000004" pitchFamily="49" charset="0"/>
              </a:rPr>
              <a:t>qgrok</a:t>
            </a:r>
            <a:endParaRPr lang="en-US" sz="2000" dirty="0">
              <a:solidFill>
                <a:schemeClr val="accent3">
                  <a:lumMod val="20000"/>
                  <a:lumOff val="80000"/>
                </a:schemeClr>
              </a:solidFill>
              <a:effectLst/>
              <a:latin typeface="Andale Mono" panose="020B0509000000000004" pitchFamily="49" charset="0"/>
            </a:endParaRPr>
          </a:p>
          <a:p>
            <a:r>
              <a:rPr lang="en-US" sz="2000" dirty="0">
                <a:solidFill>
                  <a:srgbClr val="2FFF12"/>
                </a:solidFill>
                <a:effectLst/>
                <a:latin typeface="Andale Mono" panose="020B0509000000000004" pitchFamily="49" charset="0"/>
              </a:rPr>
              <a:t>queues     free   busy   offline  jobs   nodes  CPUs</a:t>
            </a:r>
          </a:p>
          <a:p>
            <a:r>
              <a:rPr lang="en-US" sz="2000" dirty="0">
                <a:solidFill>
                  <a:srgbClr val="2FFF12"/>
                </a:solidFill>
                <a:effectLst/>
                <a:latin typeface="Andale Mono" panose="020B0509000000000004" pitchFamily="49" charset="0"/>
              </a:rPr>
              <a:t>-----      -----  -----  -----    -----  -----  -----</a:t>
            </a:r>
          </a:p>
          <a:p>
            <a:r>
              <a:rPr lang="en-US" sz="2000" dirty="0">
                <a:solidFill>
                  <a:srgbClr val="2FFF12"/>
                </a:solidFill>
                <a:effectLst/>
                <a:latin typeface="Andale Mono" panose="020B0509000000000004" pitchFamily="49" charset="0"/>
              </a:rPr>
              <a:t>general    12     0      0        0      12     384</a:t>
            </a:r>
          </a:p>
          <a:p>
            <a:r>
              <a:rPr lang="en-US" sz="2000" dirty="0">
                <a:solidFill>
                  <a:srgbClr val="2FFF12"/>
                </a:solidFill>
                <a:effectLst/>
                <a:latin typeface="Andale Mono" panose="020B0509000000000004" pitchFamily="49" charset="0"/>
              </a:rPr>
              <a:t>condo      29     1      7        0      37     1184</a:t>
            </a:r>
          </a:p>
          <a:p>
            <a:r>
              <a:rPr lang="en-US" sz="2000" dirty="0">
                <a:solidFill>
                  <a:srgbClr val="2FFF12"/>
                </a:solidFill>
                <a:effectLst/>
                <a:latin typeface="Andale Mono" panose="020B0509000000000004" pitchFamily="49" charset="0"/>
              </a:rPr>
              <a:t>bugs       2      0      0        0      2      64</a:t>
            </a:r>
          </a:p>
          <a:p>
            <a:r>
              <a:rPr lang="en-US" sz="2000" dirty="0" err="1">
                <a:solidFill>
                  <a:srgbClr val="2FFF12"/>
                </a:solidFill>
                <a:effectLst/>
                <a:latin typeface="Andale Mono" panose="020B0509000000000004" pitchFamily="49" charset="0"/>
              </a:rPr>
              <a:t>pcnc</a:t>
            </a:r>
            <a:r>
              <a:rPr lang="en-US" sz="2000" dirty="0">
                <a:solidFill>
                  <a:srgbClr val="2FFF12"/>
                </a:solidFill>
                <a:effectLst/>
                <a:latin typeface="Andale Mono" panose="020B0509000000000004" pitchFamily="49" charset="0"/>
              </a:rPr>
              <a:t>       2      0      0        0      2      64</a:t>
            </a:r>
          </a:p>
          <a:p>
            <a:r>
              <a:rPr lang="en-US" sz="2000" dirty="0">
                <a:solidFill>
                  <a:srgbClr val="2FFF12"/>
                </a:solidFill>
                <a:effectLst/>
                <a:latin typeface="Andale Mono" panose="020B0509000000000004" pitchFamily="49" charset="0"/>
              </a:rPr>
              <a:t>pathogen   0      1      0        1      1      32</a:t>
            </a:r>
          </a:p>
          <a:p>
            <a:r>
              <a:rPr lang="en-US" sz="2000" dirty="0" err="1">
                <a:solidFill>
                  <a:srgbClr val="2FFF12"/>
                </a:solidFill>
                <a:effectLst/>
                <a:latin typeface="Andale Mono" panose="020B0509000000000004" pitchFamily="49" charset="0"/>
              </a:rPr>
              <a:t>tc</a:t>
            </a:r>
            <a:r>
              <a:rPr lang="en-US" sz="2000" dirty="0">
                <a:solidFill>
                  <a:srgbClr val="2FFF12"/>
                </a:solidFill>
                <a:effectLst/>
                <a:latin typeface="Andale Mono" panose="020B0509000000000004" pitchFamily="49" charset="0"/>
              </a:rPr>
              <a:t>         7      0      3        0      10     320</a:t>
            </a:r>
          </a:p>
          <a:p>
            <a:r>
              <a:rPr lang="en-US" sz="2000" dirty="0">
                <a:solidFill>
                  <a:srgbClr val="2FFF12"/>
                </a:solidFill>
                <a:effectLst/>
                <a:latin typeface="Andale Mono" panose="020B0509000000000004" pitchFamily="49" charset="0"/>
              </a:rPr>
              <a:t>gold       2      0      0        0      2      64</a:t>
            </a:r>
          </a:p>
          <a:p>
            <a:r>
              <a:rPr lang="en-US" sz="2000" dirty="0" err="1">
                <a:solidFill>
                  <a:srgbClr val="2FFF12"/>
                </a:solidFill>
                <a:effectLst/>
                <a:latin typeface="Andale Mono" panose="020B0509000000000004" pitchFamily="49" charset="0"/>
              </a:rPr>
              <a:t>fishgen</a:t>
            </a:r>
            <a:r>
              <a:rPr lang="en-US" sz="2000" dirty="0">
                <a:solidFill>
                  <a:srgbClr val="2FFF12"/>
                </a:solidFill>
                <a:effectLst/>
                <a:latin typeface="Andale Mono" panose="020B0509000000000004" pitchFamily="49" charset="0"/>
              </a:rPr>
              <a:t>    1      0      0        0      1      32</a:t>
            </a:r>
          </a:p>
          <a:p>
            <a:r>
              <a:rPr lang="en-US" sz="2000" dirty="0">
                <a:solidFill>
                  <a:srgbClr val="2FFF12"/>
                </a:solidFill>
                <a:effectLst/>
                <a:latin typeface="Andale Mono" panose="020B0509000000000004" pitchFamily="49" charset="0"/>
              </a:rPr>
              <a:t>neuro-</a:t>
            </a:r>
            <a:r>
              <a:rPr lang="en-US" sz="2000" dirty="0" err="1">
                <a:solidFill>
                  <a:srgbClr val="2FFF12"/>
                </a:solidFill>
                <a:effectLst/>
                <a:latin typeface="Andale Mono" panose="020B0509000000000004" pitchFamily="49" charset="0"/>
              </a:rPr>
              <a:t>hsc</a:t>
            </a:r>
            <a:r>
              <a:rPr lang="en-US" sz="2000" dirty="0">
                <a:solidFill>
                  <a:srgbClr val="2FFF12"/>
                </a:solidFill>
                <a:effectLst/>
                <a:latin typeface="Andale Mono" panose="020B0509000000000004" pitchFamily="49" charset="0"/>
              </a:rPr>
              <a:t>  13     0      1        0      14     448</a:t>
            </a:r>
          </a:p>
          <a:p>
            <a:r>
              <a:rPr lang="en-US" sz="2000" dirty="0">
                <a:solidFill>
                  <a:srgbClr val="2FFF12"/>
                </a:solidFill>
                <a:effectLst/>
                <a:latin typeface="Andale Mono" panose="020B0509000000000004" pitchFamily="49" charset="0"/>
              </a:rPr>
              <a:t>cup-</a:t>
            </a:r>
            <a:r>
              <a:rPr lang="en-US" sz="2000" dirty="0" err="1">
                <a:solidFill>
                  <a:srgbClr val="2FFF12"/>
                </a:solidFill>
                <a:effectLst/>
                <a:latin typeface="Andale Mono" panose="020B0509000000000004" pitchFamily="49" charset="0"/>
              </a:rPr>
              <a:t>ecs</a:t>
            </a:r>
            <a:r>
              <a:rPr lang="en-US" sz="2000" dirty="0">
                <a:solidFill>
                  <a:srgbClr val="2FFF12"/>
                </a:solidFill>
                <a:effectLst/>
                <a:latin typeface="Andale Mono" panose="020B0509000000000004" pitchFamily="49" charset="0"/>
              </a:rPr>
              <a:t>    2      0      0        0      2      64</a:t>
            </a:r>
          </a:p>
          <a:p>
            <a:r>
              <a:rPr lang="en-US" sz="2000" dirty="0" err="1">
                <a:solidFill>
                  <a:srgbClr val="2FFF12"/>
                </a:solidFill>
                <a:effectLst/>
                <a:latin typeface="Andale Mono" panose="020B0509000000000004" pitchFamily="49" charset="0"/>
              </a:rPr>
              <a:t>tid</a:t>
            </a:r>
            <a:r>
              <a:rPr lang="en-US" sz="2000" dirty="0">
                <a:solidFill>
                  <a:srgbClr val="2FFF12"/>
                </a:solidFill>
                <a:effectLst/>
                <a:latin typeface="Andale Mono" panose="020B0509000000000004" pitchFamily="49" charset="0"/>
              </a:rPr>
              <a:t>        0      0      1        0      1      32</a:t>
            </a:r>
          </a:p>
          <a:p>
            <a:r>
              <a:rPr lang="en-US" sz="2000" dirty="0" err="1">
                <a:solidFill>
                  <a:srgbClr val="2FFF12"/>
                </a:solidFill>
                <a:effectLst/>
                <a:latin typeface="Andale Mono" panose="020B0509000000000004" pitchFamily="49" charset="0"/>
              </a:rPr>
              <a:t>biocomp</a:t>
            </a:r>
            <a:r>
              <a:rPr lang="en-US" sz="2000" dirty="0">
                <a:solidFill>
                  <a:srgbClr val="2FFF12"/>
                </a:solidFill>
                <a:effectLst/>
                <a:latin typeface="Andale Mono" panose="020B0509000000000004" pitchFamily="49" charset="0"/>
              </a:rPr>
              <a:t>    0      0      1        0      1      32</a:t>
            </a:r>
          </a:p>
          <a:p>
            <a:r>
              <a:rPr lang="en-US" sz="2000" dirty="0">
                <a:solidFill>
                  <a:srgbClr val="2FFF12"/>
                </a:solidFill>
                <a:effectLst/>
                <a:latin typeface="Andale Mono" panose="020B0509000000000004" pitchFamily="49" charset="0"/>
              </a:rPr>
              <a:t>chakra     0      0      1        0      1      32</a:t>
            </a:r>
          </a:p>
          <a:p>
            <a:r>
              <a:rPr lang="en-US" sz="2000" dirty="0">
                <a:solidFill>
                  <a:srgbClr val="2FFF12"/>
                </a:solidFill>
                <a:effectLst/>
                <a:latin typeface="Andale Mono" panose="020B0509000000000004" pitchFamily="49" charset="0"/>
              </a:rPr>
              <a:t>totals:    70     2      14       1      86     2752</a:t>
            </a:r>
          </a:p>
        </p:txBody>
      </p:sp>
    </p:spTree>
    <p:extLst>
      <p:ext uri="{BB962C8B-B14F-4D97-AF65-F5344CB8AC3E}">
        <p14:creationId xmlns:p14="http://schemas.microsoft.com/office/powerpoint/2010/main" val="4140608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12"/>
                                        </p:tgtEl>
                                        <p:attrNameLst>
                                          <p:attrName>style.visibility</p:attrName>
                                        </p:attrNameLst>
                                      </p:cBhvr>
                                      <p:to>
                                        <p:strVal val="visible"/>
                                      </p:to>
                                    </p:set>
                                    <p:animEffect transition="in" filter="fade">
                                      <p:cBhvr>
                                        <p:cTn id="7" dur="7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3CA750-DFA0-F79C-E601-F229698C5F69}"/>
              </a:ext>
            </a:extLst>
          </p:cNvPr>
          <p:cNvSpPr>
            <a:spLocks noGrp="1"/>
          </p:cNvSpPr>
          <p:nvPr>
            <p:ph type="title"/>
          </p:nvPr>
        </p:nvSpPr>
        <p:spPr/>
        <p:txBody>
          <a:bodyPr/>
          <a:lstStyle/>
          <a:p>
            <a:r>
              <a:rPr lang="en-US" dirty="0"/>
              <a:t>Logging into Wheeler</a:t>
            </a:r>
          </a:p>
        </p:txBody>
      </p:sp>
      <p:sp>
        <p:nvSpPr>
          <p:cNvPr id="4" name="TextBox 3">
            <a:extLst>
              <a:ext uri="{FF2B5EF4-FFF2-40B4-BE49-F238E27FC236}">
                <a16:creationId xmlns:a16="http://schemas.microsoft.com/office/drawing/2014/main" id="{66211101-863E-27A1-17F1-2930D48F2A31}"/>
              </a:ext>
            </a:extLst>
          </p:cNvPr>
          <p:cNvSpPr txBox="1"/>
          <p:nvPr/>
        </p:nvSpPr>
        <p:spPr>
          <a:xfrm>
            <a:off x="838200" y="1670810"/>
            <a:ext cx="8971721" cy="4031873"/>
          </a:xfrm>
          <a:prstGeom prst="rect">
            <a:avLst/>
          </a:prstGeom>
          <a:noFill/>
        </p:spPr>
        <p:txBody>
          <a:bodyPr wrap="square" rtlCol="0">
            <a:spAutoFit/>
          </a:bodyPr>
          <a:lstStyle/>
          <a:p>
            <a:r>
              <a:rPr lang="en-US" sz="3200" dirty="0"/>
              <a:t>We are going to use a program called </a:t>
            </a:r>
            <a:r>
              <a:rPr lang="en-US" sz="3200" dirty="0">
                <a:solidFill>
                  <a:srgbClr val="00B0F0"/>
                </a:solidFill>
              </a:rPr>
              <a:t>secure shell</a:t>
            </a:r>
            <a:r>
              <a:rPr lang="en-US" sz="3200" dirty="0"/>
              <a:t>.</a:t>
            </a:r>
          </a:p>
          <a:p>
            <a:endParaRPr lang="en-US" sz="3200" dirty="0">
              <a:solidFill>
                <a:srgbClr val="00B0F0"/>
              </a:solidFill>
            </a:endParaRPr>
          </a:p>
          <a:p>
            <a:r>
              <a:rPr lang="en-US" sz="3200" dirty="0">
                <a:solidFill>
                  <a:srgbClr val="00B0F0"/>
                </a:solidFill>
              </a:rPr>
              <a:t>Secure shell (</a:t>
            </a:r>
            <a:r>
              <a:rPr lang="en-US" sz="3200" dirty="0" err="1">
                <a:solidFill>
                  <a:srgbClr val="00B0F0"/>
                </a:solidFill>
              </a:rPr>
              <a:t>ssh</a:t>
            </a:r>
            <a:r>
              <a:rPr lang="en-US" sz="3200" dirty="0">
                <a:solidFill>
                  <a:srgbClr val="00B0F0"/>
                </a:solidFill>
              </a:rPr>
              <a:t>)</a:t>
            </a:r>
            <a:r>
              <a:rPr lang="en-US" sz="3200" dirty="0"/>
              <a:t> is now built into every major operating system (Windows, OSX, and Linux). </a:t>
            </a:r>
          </a:p>
          <a:p>
            <a:endParaRPr lang="en-US" sz="3200" dirty="0"/>
          </a:p>
          <a:p>
            <a:r>
              <a:rPr lang="en-US" sz="3200" dirty="0"/>
              <a:t>You don’t need third party programs like putty anymore.</a:t>
            </a:r>
            <a:endParaRPr lang="en-US" sz="3200" dirty="0">
              <a:solidFill>
                <a:srgbClr val="00B0F0"/>
              </a:solidFill>
            </a:endParaRPr>
          </a:p>
          <a:p>
            <a:endParaRPr lang="en-US" sz="3200" dirty="0"/>
          </a:p>
        </p:txBody>
      </p:sp>
    </p:spTree>
    <p:extLst>
      <p:ext uri="{BB962C8B-B14F-4D97-AF65-F5344CB8AC3E}">
        <p14:creationId xmlns:p14="http://schemas.microsoft.com/office/powerpoint/2010/main" val="167380069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7" name="Rectangle 5126">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29" name="Rectangle 5128">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22" name="Picture 2" descr="1.7) Nodes, Processors and Cores (cont'd) : Software Programming And  Modelling For Scientific Researchers">
            <a:extLst>
              <a:ext uri="{FF2B5EF4-FFF2-40B4-BE49-F238E27FC236}">
                <a16:creationId xmlns:a16="http://schemas.microsoft.com/office/drawing/2014/main" id="{77CC71F3-A636-9B1F-EE7D-F64E678A7521}"/>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073568" y="643467"/>
            <a:ext cx="8044863" cy="55710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223226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1.7) Nodes, Processors and Cores (cont'd) : Software Programming And  Modelling For Scientific Researchers">
            <a:extLst>
              <a:ext uri="{FF2B5EF4-FFF2-40B4-BE49-F238E27FC236}">
                <a16:creationId xmlns:a16="http://schemas.microsoft.com/office/drawing/2014/main" id="{77CC71F3-A636-9B1F-EE7D-F64E678A7521}"/>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8672645" y="4177145"/>
            <a:ext cx="2942077" cy="203738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1.7) Nodes, Processors and Cores (cont'd) : Software Programming And  Modelling For Scientific Researchers">
            <a:extLst>
              <a:ext uri="{FF2B5EF4-FFF2-40B4-BE49-F238E27FC236}">
                <a16:creationId xmlns:a16="http://schemas.microsoft.com/office/drawing/2014/main" id="{9535CD38-6C2F-CD97-D861-A83FB070D28B}"/>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045226" y="4177145"/>
            <a:ext cx="2942077" cy="203738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1.7) Nodes, Processors and Cores (cont'd) : Software Programming And  Modelling For Scientific Researchers">
            <a:extLst>
              <a:ext uri="{FF2B5EF4-FFF2-40B4-BE49-F238E27FC236}">
                <a16:creationId xmlns:a16="http://schemas.microsoft.com/office/drawing/2014/main" id="{32EE629D-594E-A460-EFDF-1873563B7AD8}"/>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914098" y="4177145"/>
            <a:ext cx="2942077" cy="203738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60FA2D04-9C07-4CB0-391D-121E278DC695}"/>
              </a:ext>
            </a:extLst>
          </p:cNvPr>
          <p:cNvSpPr txBox="1"/>
          <p:nvPr/>
        </p:nvSpPr>
        <p:spPr>
          <a:xfrm>
            <a:off x="7560509" y="5506647"/>
            <a:ext cx="538930" cy="707886"/>
          </a:xfrm>
          <a:prstGeom prst="rect">
            <a:avLst/>
          </a:prstGeom>
          <a:noFill/>
        </p:spPr>
        <p:txBody>
          <a:bodyPr wrap="none" rtlCol="0">
            <a:spAutoFit/>
          </a:bodyPr>
          <a:lstStyle/>
          <a:p>
            <a:r>
              <a:rPr lang="en-US" sz="4000" dirty="0"/>
              <a:t>…</a:t>
            </a:r>
            <a:endParaRPr lang="en-US" dirty="0"/>
          </a:p>
        </p:txBody>
      </p:sp>
      <p:sp>
        <p:nvSpPr>
          <p:cNvPr id="3" name="TextBox 2">
            <a:extLst>
              <a:ext uri="{FF2B5EF4-FFF2-40B4-BE49-F238E27FC236}">
                <a16:creationId xmlns:a16="http://schemas.microsoft.com/office/drawing/2014/main" id="{F2CCD44F-1C53-803C-CAD7-B73A64F59E69}"/>
              </a:ext>
            </a:extLst>
          </p:cNvPr>
          <p:cNvSpPr txBox="1"/>
          <p:nvPr/>
        </p:nvSpPr>
        <p:spPr>
          <a:xfrm>
            <a:off x="4219531" y="3241964"/>
            <a:ext cx="3879908" cy="769441"/>
          </a:xfrm>
          <a:prstGeom prst="rect">
            <a:avLst/>
          </a:prstGeom>
          <a:noFill/>
        </p:spPr>
        <p:txBody>
          <a:bodyPr wrap="none" rtlCol="0">
            <a:spAutoFit/>
          </a:bodyPr>
          <a:lstStyle/>
          <a:p>
            <a:r>
              <a:rPr lang="en-US" sz="4400" dirty="0"/>
              <a:t>Compute Nodes</a:t>
            </a:r>
            <a:endParaRPr lang="en-US" dirty="0"/>
          </a:p>
        </p:txBody>
      </p:sp>
      <p:pic>
        <p:nvPicPr>
          <p:cNvPr id="9" name="Picture 2" descr="1.7) Nodes, Processors and Cores (cont'd) : Software Programming And  Modelling For Scientific Researchers">
            <a:extLst>
              <a:ext uri="{FF2B5EF4-FFF2-40B4-BE49-F238E27FC236}">
                <a16:creationId xmlns:a16="http://schemas.microsoft.com/office/drawing/2014/main" id="{BFCC5A43-F7B0-43A3-2EE3-0A1E6F1DE5ED}"/>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887897" y="1038193"/>
            <a:ext cx="2942077" cy="2037388"/>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0E532D45-94DE-458E-0D49-C670AC9FB008}"/>
              </a:ext>
            </a:extLst>
          </p:cNvPr>
          <p:cNvSpPr txBox="1"/>
          <p:nvPr/>
        </p:nvSpPr>
        <p:spPr>
          <a:xfrm>
            <a:off x="4045226" y="102369"/>
            <a:ext cx="5177379" cy="769441"/>
          </a:xfrm>
          <a:prstGeom prst="rect">
            <a:avLst/>
          </a:prstGeom>
          <a:noFill/>
        </p:spPr>
        <p:txBody>
          <a:bodyPr wrap="none" rtlCol="0">
            <a:spAutoFit/>
          </a:bodyPr>
          <a:lstStyle/>
          <a:p>
            <a:r>
              <a:rPr lang="en-US" sz="4400" dirty="0"/>
              <a:t>Head Node (wheeler)</a:t>
            </a:r>
            <a:endParaRPr lang="en-US" dirty="0"/>
          </a:p>
        </p:txBody>
      </p:sp>
      <p:sp>
        <p:nvSpPr>
          <p:cNvPr id="12" name="TextBox 11">
            <a:extLst>
              <a:ext uri="{FF2B5EF4-FFF2-40B4-BE49-F238E27FC236}">
                <a16:creationId xmlns:a16="http://schemas.microsoft.com/office/drawing/2014/main" id="{E9868113-29E2-9AD7-8BBC-3FD0608F7254}"/>
              </a:ext>
            </a:extLst>
          </p:cNvPr>
          <p:cNvSpPr txBox="1"/>
          <p:nvPr/>
        </p:nvSpPr>
        <p:spPr>
          <a:xfrm>
            <a:off x="1355741" y="6197721"/>
            <a:ext cx="2585259" cy="646331"/>
          </a:xfrm>
          <a:prstGeom prst="rect">
            <a:avLst/>
          </a:prstGeom>
          <a:noFill/>
        </p:spPr>
        <p:txBody>
          <a:bodyPr wrap="square">
            <a:spAutoFit/>
          </a:bodyPr>
          <a:lstStyle/>
          <a:p>
            <a:r>
              <a:rPr lang="en-US" sz="3600" dirty="0"/>
              <a:t>wheeler001</a:t>
            </a:r>
          </a:p>
        </p:txBody>
      </p:sp>
      <p:sp>
        <p:nvSpPr>
          <p:cNvPr id="13" name="TextBox 12">
            <a:extLst>
              <a:ext uri="{FF2B5EF4-FFF2-40B4-BE49-F238E27FC236}">
                <a16:creationId xmlns:a16="http://schemas.microsoft.com/office/drawing/2014/main" id="{B7EEA165-36A2-35BA-FDE1-CA32929221BE}"/>
              </a:ext>
            </a:extLst>
          </p:cNvPr>
          <p:cNvSpPr txBox="1"/>
          <p:nvPr/>
        </p:nvSpPr>
        <p:spPr>
          <a:xfrm>
            <a:off x="4219531" y="6170106"/>
            <a:ext cx="2585259" cy="646331"/>
          </a:xfrm>
          <a:prstGeom prst="rect">
            <a:avLst/>
          </a:prstGeom>
          <a:noFill/>
        </p:spPr>
        <p:txBody>
          <a:bodyPr wrap="square">
            <a:spAutoFit/>
          </a:bodyPr>
          <a:lstStyle/>
          <a:p>
            <a:r>
              <a:rPr lang="en-US" sz="3600" dirty="0"/>
              <a:t>wheeler002</a:t>
            </a:r>
          </a:p>
        </p:txBody>
      </p:sp>
      <p:sp>
        <p:nvSpPr>
          <p:cNvPr id="14" name="TextBox 13">
            <a:extLst>
              <a:ext uri="{FF2B5EF4-FFF2-40B4-BE49-F238E27FC236}">
                <a16:creationId xmlns:a16="http://schemas.microsoft.com/office/drawing/2014/main" id="{961CADEF-31B5-44F3-7492-240FBE3C1364}"/>
              </a:ext>
            </a:extLst>
          </p:cNvPr>
          <p:cNvSpPr txBox="1"/>
          <p:nvPr/>
        </p:nvSpPr>
        <p:spPr>
          <a:xfrm>
            <a:off x="8851053" y="6131406"/>
            <a:ext cx="2585259" cy="646331"/>
          </a:xfrm>
          <a:prstGeom prst="rect">
            <a:avLst/>
          </a:prstGeom>
          <a:noFill/>
        </p:spPr>
        <p:txBody>
          <a:bodyPr wrap="square">
            <a:spAutoFit/>
          </a:bodyPr>
          <a:lstStyle/>
          <a:p>
            <a:r>
              <a:rPr lang="en-US" sz="3600" dirty="0"/>
              <a:t>wheeler304</a:t>
            </a:r>
          </a:p>
        </p:txBody>
      </p:sp>
    </p:spTree>
    <p:extLst>
      <p:ext uri="{BB962C8B-B14F-4D97-AF65-F5344CB8AC3E}">
        <p14:creationId xmlns:p14="http://schemas.microsoft.com/office/powerpoint/2010/main" val="212902120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2" name="Title 3">
            <a:extLst>
              <a:ext uri="{FF2B5EF4-FFF2-40B4-BE49-F238E27FC236}">
                <a16:creationId xmlns:a16="http://schemas.microsoft.com/office/drawing/2014/main" id="{78610392-DAB5-108E-5CBC-5EA6AFCEDDBB}"/>
              </a:ext>
            </a:extLst>
          </p:cNvPr>
          <p:cNvSpPr txBox="1">
            <a:spLocks/>
          </p:cNvSpPr>
          <p:nvPr/>
        </p:nvSpPr>
        <p:spPr>
          <a:xfrm>
            <a:off x="470501" y="5596128"/>
            <a:ext cx="6973204" cy="126187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4100" dirty="0">
                <a:solidFill>
                  <a:schemeClr val="bg1"/>
                </a:solidFill>
              </a:rPr>
              <a:t>Wheeler has 8 cores per node….</a:t>
            </a:r>
          </a:p>
        </p:txBody>
      </p:sp>
      <p:sp>
        <p:nvSpPr>
          <p:cNvPr id="7" name="TextBox 6">
            <a:extLst>
              <a:ext uri="{FF2B5EF4-FFF2-40B4-BE49-F238E27FC236}">
                <a16:creationId xmlns:a16="http://schemas.microsoft.com/office/drawing/2014/main" id="{59A71A10-2AF1-0424-E695-6C70E9205A03}"/>
              </a:ext>
            </a:extLst>
          </p:cNvPr>
          <p:cNvSpPr txBox="1"/>
          <p:nvPr/>
        </p:nvSpPr>
        <p:spPr>
          <a:xfrm>
            <a:off x="470500" y="338988"/>
            <a:ext cx="11375135" cy="5262979"/>
          </a:xfrm>
          <a:prstGeom prst="rect">
            <a:avLst/>
          </a:prstGeom>
          <a:noFill/>
        </p:spPr>
        <p:txBody>
          <a:bodyPr wrap="square">
            <a:spAutoFit/>
          </a:bodyPr>
          <a:lstStyle/>
          <a:p>
            <a:r>
              <a:rPr lang="en-US" sz="2400" dirty="0">
                <a:solidFill>
                  <a:srgbClr val="2FFF12"/>
                </a:solidFill>
                <a:effectLst/>
                <a:latin typeface="Andale Mono" panose="020B0509000000000004" pitchFamily="49" charset="0"/>
              </a:rPr>
              <a:t>[</a:t>
            </a:r>
            <a:r>
              <a:rPr lang="en-US" sz="2400" dirty="0" err="1">
                <a:solidFill>
                  <a:srgbClr val="2FFF12"/>
                </a:solidFill>
                <a:effectLst/>
                <a:latin typeface="Andale Mono" panose="020B0509000000000004" pitchFamily="49" charset="0"/>
              </a:rPr>
              <a:t>vanilla@wheeler</a:t>
            </a:r>
            <a:r>
              <a:rPr lang="en-US" sz="2400" dirty="0">
                <a:solidFill>
                  <a:srgbClr val="2FFF12"/>
                </a:solidFill>
                <a:effectLst/>
                <a:latin typeface="Andale Mono" panose="020B0509000000000004" pitchFamily="49" charset="0"/>
              </a:rPr>
              <a:t> ~]$ </a:t>
            </a:r>
            <a:r>
              <a:rPr lang="en-US" sz="2400" dirty="0" err="1">
                <a:solidFill>
                  <a:schemeClr val="accent3">
                    <a:lumMod val="20000"/>
                    <a:lumOff val="80000"/>
                  </a:schemeClr>
                </a:solidFill>
                <a:effectLst/>
                <a:latin typeface="Andale Mono" panose="020B0509000000000004" pitchFamily="49" charset="0"/>
              </a:rPr>
              <a:t>lscpu</a:t>
            </a:r>
            <a:endParaRPr lang="en-US" sz="2400" dirty="0">
              <a:solidFill>
                <a:schemeClr val="accent3">
                  <a:lumMod val="20000"/>
                  <a:lumOff val="80000"/>
                </a:schemeClr>
              </a:solidFill>
              <a:effectLst/>
              <a:latin typeface="Andale Mono" panose="020B0509000000000004" pitchFamily="49" charset="0"/>
            </a:endParaRPr>
          </a:p>
          <a:p>
            <a:r>
              <a:rPr lang="en-US" sz="2400" dirty="0">
                <a:solidFill>
                  <a:srgbClr val="2FFF12"/>
                </a:solidFill>
                <a:effectLst/>
                <a:latin typeface="Andale Mono" panose="020B0509000000000004" pitchFamily="49" charset="0"/>
              </a:rPr>
              <a:t>Architecture:          x86_64</a:t>
            </a:r>
          </a:p>
          <a:p>
            <a:r>
              <a:rPr lang="en-US" sz="2400" dirty="0">
                <a:solidFill>
                  <a:srgbClr val="2FFF12"/>
                </a:solidFill>
                <a:effectLst/>
                <a:latin typeface="Andale Mono" panose="020B0509000000000004" pitchFamily="49" charset="0"/>
              </a:rPr>
              <a:t>CPU op-mode(s):        32-bit, 64-bit</a:t>
            </a:r>
          </a:p>
          <a:p>
            <a:r>
              <a:rPr lang="en-US" sz="2400" dirty="0">
                <a:solidFill>
                  <a:srgbClr val="2FFF12"/>
                </a:solidFill>
                <a:effectLst/>
                <a:latin typeface="Andale Mono" panose="020B0509000000000004" pitchFamily="49" charset="0"/>
              </a:rPr>
              <a:t>Byte Order:            Little Endian</a:t>
            </a:r>
          </a:p>
          <a:p>
            <a:r>
              <a:rPr lang="en-US" sz="2400" dirty="0">
                <a:solidFill>
                  <a:srgbClr val="2FFF12"/>
                </a:solidFill>
                <a:effectLst/>
                <a:latin typeface="Andale Mono" panose="020B0509000000000004" pitchFamily="49" charset="0"/>
              </a:rPr>
              <a:t>CPU(s):                8</a:t>
            </a:r>
          </a:p>
          <a:p>
            <a:r>
              <a:rPr lang="en-US" sz="2400" dirty="0">
                <a:solidFill>
                  <a:srgbClr val="2FFF12"/>
                </a:solidFill>
                <a:effectLst/>
                <a:latin typeface="Andale Mono" panose="020B0509000000000004" pitchFamily="49" charset="0"/>
              </a:rPr>
              <a:t>On-line CPU(s) list:   0-7</a:t>
            </a:r>
          </a:p>
          <a:p>
            <a:r>
              <a:rPr lang="en-US" sz="2400" dirty="0">
                <a:solidFill>
                  <a:srgbClr val="2FFF12"/>
                </a:solidFill>
                <a:effectLst/>
                <a:latin typeface="Andale Mono" panose="020B0509000000000004" pitchFamily="49" charset="0"/>
              </a:rPr>
              <a:t>Thread(s) per core:    1</a:t>
            </a:r>
          </a:p>
          <a:p>
            <a:r>
              <a:rPr lang="en-US" sz="2400" dirty="0">
                <a:solidFill>
                  <a:srgbClr val="2FFF12"/>
                </a:solidFill>
                <a:effectLst/>
                <a:latin typeface="Andale Mono" panose="020B0509000000000004" pitchFamily="49" charset="0"/>
              </a:rPr>
              <a:t>Core(s) per socket:    4</a:t>
            </a:r>
          </a:p>
          <a:p>
            <a:r>
              <a:rPr lang="en-US" sz="2400" dirty="0">
                <a:solidFill>
                  <a:srgbClr val="2FFF12"/>
                </a:solidFill>
                <a:effectLst/>
                <a:latin typeface="Andale Mono" panose="020B0509000000000004" pitchFamily="49" charset="0"/>
              </a:rPr>
              <a:t>Socket(s):             2</a:t>
            </a:r>
          </a:p>
          <a:p>
            <a:r>
              <a:rPr lang="en-US" sz="2400" dirty="0">
                <a:solidFill>
                  <a:srgbClr val="2FFF12"/>
                </a:solidFill>
                <a:effectLst/>
                <a:latin typeface="Andale Mono" panose="020B0509000000000004" pitchFamily="49" charset="0"/>
              </a:rPr>
              <a:t>NUMA node(s):          2</a:t>
            </a:r>
          </a:p>
          <a:p>
            <a:r>
              <a:rPr lang="en-US" sz="2400" dirty="0">
                <a:solidFill>
                  <a:srgbClr val="2FFF12"/>
                </a:solidFill>
                <a:effectLst/>
                <a:latin typeface="Andale Mono" panose="020B0509000000000004" pitchFamily="49" charset="0"/>
              </a:rPr>
              <a:t>Vendor ID:             </a:t>
            </a:r>
            <a:r>
              <a:rPr lang="en-US" sz="2400" dirty="0" err="1">
                <a:solidFill>
                  <a:srgbClr val="2FFF12"/>
                </a:solidFill>
                <a:effectLst/>
                <a:latin typeface="Andale Mono" panose="020B0509000000000004" pitchFamily="49" charset="0"/>
              </a:rPr>
              <a:t>GenuineIntel</a:t>
            </a:r>
            <a:endParaRPr lang="en-US" sz="2400" dirty="0">
              <a:solidFill>
                <a:srgbClr val="2FFF12"/>
              </a:solidFill>
              <a:effectLst/>
              <a:latin typeface="Andale Mono" panose="020B0509000000000004" pitchFamily="49" charset="0"/>
            </a:endParaRPr>
          </a:p>
          <a:p>
            <a:r>
              <a:rPr lang="en-US" sz="2400" dirty="0">
                <a:solidFill>
                  <a:srgbClr val="2FFF12"/>
                </a:solidFill>
                <a:effectLst/>
                <a:latin typeface="Andale Mono" panose="020B0509000000000004" pitchFamily="49" charset="0"/>
              </a:rPr>
              <a:t>CPU family:            6</a:t>
            </a:r>
          </a:p>
          <a:p>
            <a:r>
              <a:rPr lang="en-US" sz="2400" dirty="0">
                <a:solidFill>
                  <a:srgbClr val="2FFF12"/>
                </a:solidFill>
                <a:effectLst/>
                <a:latin typeface="Andale Mono" panose="020B0509000000000004" pitchFamily="49" charset="0"/>
              </a:rPr>
              <a:t>Model:                 26</a:t>
            </a:r>
          </a:p>
          <a:p>
            <a:r>
              <a:rPr lang="en-US" sz="2400" dirty="0">
                <a:solidFill>
                  <a:srgbClr val="2FFF12"/>
                </a:solidFill>
                <a:effectLst/>
                <a:latin typeface="Andale Mono" panose="020B0509000000000004" pitchFamily="49" charset="0"/>
              </a:rPr>
              <a:t>Model name:            Intel(R) Xeon(R) CPU X5550  @ 2.67GHz</a:t>
            </a:r>
          </a:p>
        </p:txBody>
      </p:sp>
    </p:spTree>
    <p:extLst>
      <p:ext uri="{BB962C8B-B14F-4D97-AF65-F5344CB8AC3E}">
        <p14:creationId xmlns:p14="http://schemas.microsoft.com/office/powerpoint/2010/main" val="3545369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12"/>
                                        </p:tgtEl>
                                        <p:attrNameLst>
                                          <p:attrName>style.visibility</p:attrName>
                                        </p:attrNameLst>
                                      </p:cBhvr>
                                      <p:to>
                                        <p:strVal val="visible"/>
                                      </p:to>
                                    </p:set>
                                    <p:animEffect transition="in" filter="fade">
                                      <p:cBhvr>
                                        <p:cTn id="7" dur="7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2" name="Title 3">
            <a:extLst>
              <a:ext uri="{FF2B5EF4-FFF2-40B4-BE49-F238E27FC236}">
                <a16:creationId xmlns:a16="http://schemas.microsoft.com/office/drawing/2014/main" id="{78610392-DAB5-108E-5CBC-5EA6AFCEDDBB}"/>
              </a:ext>
            </a:extLst>
          </p:cNvPr>
          <p:cNvSpPr txBox="1">
            <a:spLocks/>
          </p:cNvSpPr>
          <p:nvPr/>
        </p:nvSpPr>
        <p:spPr>
          <a:xfrm>
            <a:off x="470501" y="5596128"/>
            <a:ext cx="6973204" cy="126187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4100" dirty="0">
                <a:solidFill>
                  <a:schemeClr val="bg1"/>
                </a:solidFill>
              </a:rPr>
              <a:t>Hopper has 32 real cores (64 virtual cores) per node….</a:t>
            </a:r>
          </a:p>
        </p:txBody>
      </p:sp>
      <p:sp>
        <p:nvSpPr>
          <p:cNvPr id="6" name="TextBox 5">
            <a:extLst>
              <a:ext uri="{FF2B5EF4-FFF2-40B4-BE49-F238E27FC236}">
                <a16:creationId xmlns:a16="http://schemas.microsoft.com/office/drawing/2014/main" id="{245FA742-EFD2-13ED-235C-08B49B768D19}"/>
              </a:ext>
            </a:extLst>
          </p:cNvPr>
          <p:cNvSpPr txBox="1"/>
          <p:nvPr/>
        </p:nvSpPr>
        <p:spPr>
          <a:xfrm>
            <a:off x="152400" y="183124"/>
            <a:ext cx="11887200" cy="5262979"/>
          </a:xfrm>
          <a:prstGeom prst="rect">
            <a:avLst/>
          </a:prstGeom>
          <a:noFill/>
        </p:spPr>
        <p:txBody>
          <a:bodyPr wrap="square">
            <a:spAutoFit/>
          </a:bodyPr>
          <a:lstStyle/>
          <a:p>
            <a:r>
              <a:rPr lang="en-US" sz="2400" dirty="0" err="1">
                <a:solidFill>
                  <a:srgbClr val="2FB41D"/>
                </a:solidFill>
                <a:effectLst/>
                <a:latin typeface="Andale Mono" panose="020B0509000000000004" pitchFamily="49" charset="0"/>
              </a:rPr>
              <a:t>mfricke</a:t>
            </a:r>
            <a:r>
              <a:rPr lang="en-US" sz="2400" dirty="0" err="1">
                <a:solidFill>
                  <a:srgbClr val="2FFF12"/>
                </a:solidFill>
                <a:effectLst/>
                <a:latin typeface="Andale Mono" panose="020B0509000000000004" pitchFamily="49" charset="0"/>
              </a:rPr>
              <a:t>@</a:t>
            </a:r>
            <a:r>
              <a:rPr lang="en-US" sz="2400" dirty="0" err="1">
                <a:solidFill>
                  <a:srgbClr val="400BD9"/>
                </a:solidFill>
                <a:effectLst/>
                <a:latin typeface="Andale Mono" panose="020B0509000000000004" pitchFamily="49" charset="0"/>
              </a:rPr>
              <a:t>hopper</a:t>
            </a:r>
            <a:r>
              <a:rPr lang="en-US" sz="2400" dirty="0">
                <a:solidFill>
                  <a:srgbClr val="2FFF12"/>
                </a:solidFill>
                <a:effectLst/>
                <a:latin typeface="Andale Mono" panose="020B0509000000000004" pitchFamily="49" charset="0"/>
              </a:rPr>
              <a:t>:</a:t>
            </a:r>
            <a:r>
              <a:rPr lang="en-US" sz="2400" dirty="0">
                <a:solidFill>
                  <a:srgbClr val="9FA01C"/>
                </a:solidFill>
                <a:effectLst/>
                <a:latin typeface="Andale Mono" panose="020B0509000000000004" pitchFamily="49" charset="0"/>
              </a:rPr>
              <a:t>~</a:t>
            </a:r>
            <a:r>
              <a:rPr lang="en-US" sz="2400" dirty="0">
                <a:solidFill>
                  <a:srgbClr val="2FFF12"/>
                </a:solidFill>
                <a:effectLst/>
                <a:latin typeface="Andale Mono" panose="020B0509000000000004" pitchFamily="49" charset="0"/>
              </a:rPr>
              <a:t> $ </a:t>
            </a:r>
            <a:r>
              <a:rPr lang="en-US" sz="2400" dirty="0" err="1">
                <a:solidFill>
                  <a:schemeClr val="accent3">
                    <a:lumMod val="20000"/>
                    <a:lumOff val="80000"/>
                  </a:schemeClr>
                </a:solidFill>
                <a:effectLst/>
                <a:latin typeface="Andale Mono" panose="020B0509000000000004" pitchFamily="49" charset="0"/>
              </a:rPr>
              <a:t>lscpu</a:t>
            </a:r>
            <a:endParaRPr lang="en-US" sz="2400" dirty="0">
              <a:solidFill>
                <a:schemeClr val="accent3">
                  <a:lumMod val="20000"/>
                  <a:lumOff val="80000"/>
                </a:schemeClr>
              </a:solidFill>
              <a:effectLst/>
              <a:latin typeface="Andale Mono" panose="020B0509000000000004" pitchFamily="49" charset="0"/>
            </a:endParaRPr>
          </a:p>
          <a:p>
            <a:r>
              <a:rPr lang="en-US" sz="2400" dirty="0">
                <a:solidFill>
                  <a:srgbClr val="2FFF12"/>
                </a:solidFill>
                <a:effectLst/>
                <a:latin typeface="Andale Mono" panose="020B0509000000000004" pitchFamily="49" charset="0"/>
              </a:rPr>
              <a:t>Architecture:        x86_64</a:t>
            </a:r>
          </a:p>
          <a:p>
            <a:r>
              <a:rPr lang="en-US" sz="2400" dirty="0">
                <a:solidFill>
                  <a:srgbClr val="2FFF12"/>
                </a:solidFill>
                <a:effectLst/>
                <a:latin typeface="Andale Mono" panose="020B0509000000000004" pitchFamily="49" charset="0"/>
              </a:rPr>
              <a:t>CPU op-mode(s):      32-bit, 64-bit</a:t>
            </a:r>
          </a:p>
          <a:p>
            <a:r>
              <a:rPr lang="en-US" sz="2400" dirty="0">
                <a:solidFill>
                  <a:srgbClr val="2FFF12"/>
                </a:solidFill>
                <a:effectLst/>
                <a:latin typeface="Andale Mono" panose="020B0509000000000004" pitchFamily="49" charset="0"/>
              </a:rPr>
              <a:t>Byte Order:          Little Endian</a:t>
            </a:r>
          </a:p>
          <a:p>
            <a:r>
              <a:rPr lang="en-US" sz="2400" dirty="0">
                <a:solidFill>
                  <a:srgbClr val="2FFF12"/>
                </a:solidFill>
                <a:effectLst/>
                <a:latin typeface="Andale Mono" panose="020B0509000000000004" pitchFamily="49" charset="0"/>
              </a:rPr>
              <a:t>CPU(s):              64</a:t>
            </a:r>
          </a:p>
          <a:p>
            <a:r>
              <a:rPr lang="en-US" sz="2400" dirty="0">
                <a:solidFill>
                  <a:srgbClr val="2FFF12"/>
                </a:solidFill>
                <a:effectLst/>
                <a:latin typeface="Andale Mono" panose="020B0509000000000004" pitchFamily="49" charset="0"/>
              </a:rPr>
              <a:t>On-line CPU(s) list: 0-63</a:t>
            </a:r>
          </a:p>
          <a:p>
            <a:r>
              <a:rPr lang="en-US" sz="2400" dirty="0">
                <a:solidFill>
                  <a:srgbClr val="2FFF12"/>
                </a:solidFill>
                <a:effectLst/>
                <a:latin typeface="Andale Mono" panose="020B0509000000000004" pitchFamily="49" charset="0"/>
              </a:rPr>
              <a:t>Thread(s) per core:  2</a:t>
            </a:r>
          </a:p>
          <a:p>
            <a:r>
              <a:rPr lang="en-US" sz="2400" dirty="0">
                <a:solidFill>
                  <a:srgbClr val="2FFF12"/>
                </a:solidFill>
                <a:effectLst/>
                <a:latin typeface="Andale Mono" panose="020B0509000000000004" pitchFamily="49" charset="0"/>
              </a:rPr>
              <a:t>Core(s) per socket:  16</a:t>
            </a:r>
          </a:p>
          <a:p>
            <a:r>
              <a:rPr lang="en-US" sz="2400" dirty="0">
                <a:solidFill>
                  <a:srgbClr val="2FFF12"/>
                </a:solidFill>
                <a:effectLst/>
                <a:latin typeface="Andale Mono" panose="020B0509000000000004" pitchFamily="49" charset="0"/>
              </a:rPr>
              <a:t>Socket(s):           2</a:t>
            </a:r>
          </a:p>
          <a:p>
            <a:r>
              <a:rPr lang="en-US" sz="2400" dirty="0">
                <a:solidFill>
                  <a:srgbClr val="2FFF12"/>
                </a:solidFill>
                <a:effectLst/>
                <a:latin typeface="Andale Mono" panose="020B0509000000000004" pitchFamily="49" charset="0"/>
              </a:rPr>
              <a:t>NUMA node(s):        2</a:t>
            </a:r>
          </a:p>
          <a:p>
            <a:r>
              <a:rPr lang="en-US" sz="2400" dirty="0">
                <a:solidFill>
                  <a:srgbClr val="2FFF12"/>
                </a:solidFill>
                <a:effectLst/>
                <a:latin typeface="Andale Mono" panose="020B0509000000000004" pitchFamily="49" charset="0"/>
              </a:rPr>
              <a:t>Vendor ID:           </a:t>
            </a:r>
            <a:r>
              <a:rPr lang="en-US" sz="2400" dirty="0" err="1">
                <a:solidFill>
                  <a:srgbClr val="2FFF12"/>
                </a:solidFill>
                <a:effectLst/>
                <a:latin typeface="Andale Mono" panose="020B0509000000000004" pitchFamily="49" charset="0"/>
              </a:rPr>
              <a:t>GenuineIntel</a:t>
            </a:r>
            <a:endParaRPr lang="en-US" sz="2400" dirty="0">
              <a:solidFill>
                <a:srgbClr val="2FFF12"/>
              </a:solidFill>
              <a:effectLst/>
              <a:latin typeface="Andale Mono" panose="020B0509000000000004" pitchFamily="49" charset="0"/>
            </a:endParaRPr>
          </a:p>
          <a:p>
            <a:r>
              <a:rPr lang="en-US" sz="2400" dirty="0">
                <a:solidFill>
                  <a:srgbClr val="2FFF12"/>
                </a:solidFill>
                <a:effectLst/>
                <a:latin typeface="Andale Mono" panose="020B0509000000000004" pitchFamily="49" charset="0"/>
              </a:rPr>
              <a:t>CPU family:          6</a:t>
            </a:r>
          </a:p>
          <a:p>
            <a:r>
              <a:rPr lang="en-US" sz="2400" dirty="0">
                <a:solidFill>
                  <a:srgbClr val="2FFF12"/>
                </a:solidFill>
                <a:effectLst/>
                <a:latin typeface="Andale Mono" panose="020B0509000000000004" pitchFamily="49" charset="0"/>
              </a:rPr>
              <a:t>Model:               85</a:t>
            </a:r>
          </a:p>
          <a:p>
            <a:r>
              <a:rPr lang="en-US" sz="2400" dirty="0">
                <a:solidFill>
                  <a:srgbClr val="2FFF12"/>
                </a:solidFill>
                <a:effectLst/>
                <a:latin typeface="Andale Mono" panose="020B0509000000000004" pitchFamily="49" charset="0"/>
              </a:rPr>
              <a:t>Model name:          Intel(R) Xeon(R) Gold 6226R CPU @ 2.90GHz</a:t>
            </a:r>
          </a:p>
        </p:txBody>
      </p:sp>
    </p:spTree>
    <p:extLst>
      <p:ext uri="{BB962C8B-B14F-4D97-AF65-F5344CB8AC3E}">
        <p14:creationId xmlns:p14="http://schemas.microsoft.com/office/powerpoint/2010/main" val="3582635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12"/>
                                        </p:tgtEl>
                                        <p:attrNameLst>
                                          <p:attrName>style.visibility</p:attrName>
                                        </p:attrNameLst>
                                      </p:cBhvr>
                                      <p:to>
                                        <p:strVal val="visible"/>
                                      </p:to>
                                    </p:set>
                                    <p:animEffect transition="in" filter="fade">
                                      <p:cBhvr>
                                        <p:cTn id="7" dur="7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BD48E2-5B56-EF42-B4B0-1FE4A730E06F}"/>
              </a:ext>
            </a:extLst>
          </p:cNvPr>
          <p:cNvSpPr>
            <a:spLocks noGrp="1"/>
          </p:cNvSpPr>
          <p:nvPr>
            <p:ph type="title"/>
          </p:nvPr>
        </p:nvSpPr>
        <p:spPr>
          <a:xfrm>
            <a:off x="121508" y="-393775"/>
            <a:ext cx="10515600" cy="1505883"/>
          </a:xfrm>
        </p:spPr>
        <p:txBody>
          <a:bodyPr vert="horz" lIns="91440" tIns="45720" rIns="91440" bIns="45720" rtlCol="0" anchor="ctr">
            <a:normAutofit/>
          </a:bodyPr>
          <a:lstStyle/>
          <a:p>
            <a:r>
              <a:rPr lang="en-US" sz="5200" kern="1200" dirty="0">
                <a:solidFill>
                  <a:schemeClr val="tx1"/>
                </a:solidFill>
                <a:latin typeface="+mj-lt"/>
                <a:ea typeface="+mj-ea"/>
                <a:cs typeface="+mj-cs"/>
              </a:rPr>
              <a:t>Architecture</a:t>
            </a:r>
          </a:p>
        </p:txBody>
      </p:sp>
      <p:pic>
        <p:nvPicPr>
          <p:cNvPr id="6" name="Picture 5">
            <a:extLst>
              <a:ext uri="{FF2B5EF4-FFF2-40B4-BE49-F238E27FC236}">
                <a16:creationId xmlns:a16="http://schemas.microsoft.com/office/drawing/2014/main" id="{C28C7AC3-394B-C14F-88CA-D6FA2C48C889}"/>
              </a:ext>
            </a:extLst>
          </p:cNvPr>
          <p:cNvPicPr>
            <a:picLocks noChangeAspect="1"/>
          </p:cNvPicPr>
          <p:nvPr/>
        </p:nvPicPr>
        <p:blipFill>
          <a:blip r:embed="rId2"/>
          <a:stretch>
            <a:fillRect/>
          </a:stretch>
        </p:blipFill>
        <p:spPr>
          <a:xfrm>
            <a:off x="1173892" y="1112108"/>
            <a:ext cx="10251159" cy="5689391"/>
          </a:xfrm>
          <a:prstGeom prst="rect">
            <a:avLst/>
          </a:prstGeom>
        </p:spPr>
      </p:pic>
    </p:spTree>
    <p:extLst>
      <p:ext uri="{BB962C8B-B14F-4D97-AF65-F5344CB8AC3E}">
        <p14:creationId xmlns:p14="http://schemas.microsoft.com/office/powerpoint/2010/main" val="285321268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223" name="Rectangle 9222">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9218" name="Picture 2" descr="What does SLURM mean? It stands for Simple Linux Utility for Resource Management">
            <a:extLst>
              <a:ext uri="{FF2B5EF4-FFF2-40B4-BE49-F238E27FC236}">
                <a16:creationId xmlns:a16="http://schemas.microsoft.com/office/drawing/2014/main" id="{1E0CF1EB-FE99-230B-5270-D88E709C15E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024" b="4244"/>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510840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3000"/>
                <a:satMod val="150000"/>
                <a:shade val="98000"/>
                <a:lumMod val="102000"/>
              </a:schemeClr>
            </a:gs>
            <a:gs pos="50000">
              <a:schemeClr val="bg1">
                <a:tint val="98000"/>
                <a:satMod val="130000"/>
                <a:shade val="90000"/>
                <a:lumMod val="103000"/>
              </a:schemeClr>
            </a:gs>
            <a:gs pos="100000">
              <a:schemeClr val="bg1">
                <a:shade val="63000"/>
                <a:satMod val="120000"/>
              </a:schemeClr>
            </a:gs>
          </a:gsLst>
          <a:lin ang="5400000" scaled="0"/>
        </a:gradFill>
        <a:effectLst/>
      </p:bgPr>
    </p:bg>
    <p:spTree>
      <p:nvGrpSpPr>
        <p:cNvPr id="1" name=""/>
        <p:cNvGrpSpPr/>
        <p:nvPr/>
      </p:nvGrpSpPr>
      <p:grpSpPr>
        <a:xfrm>
          <a:off x="0" y="0"/>
          <a:ext cx="0" cy="0"/>
          <a:chOff x="0" y="0"/>
          <a:chExt cx="0" cy="0"/>
        </a:xfrm>
      </p:grpSpPr>
      <p:sp useBgFill="1">
        <p:nvSpPr>
          <p:cNvPr id="8199" name="Rectangle 8198">
            <a:extLst>
              <a:ext uri="{FF2B5EF4-FFF2-40B4-BE49-F238E27FC236}">
                <a16:creationId xmlns:a16="http://schemas.microsoft.com/office/drawing/2014/main" id="{A2509F26-B5DC-4BA7-B476-4CB044237A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Impact" panose="020B0806030902050204"/>
              <a:ea typeface="+mn-ea"/>
              <a:cs typeface="+mn-cs"/>
            </a:endParaRPr>
          </a:p>
        </p:txBody>
      </p:sp>
      <p:sp>
        <p:nvSpPr>
          <p:cNvPr id="8201" name="Rectangle 8200">
            <a:extLst>
              <a:ext uri="{FF2B5EF4-FFF2-40B4-BE49-F238E27FC236}">
                <a16:creationId xmlns:a16="http://schemas.microsoft.com/office/drawing/2014/main" id="{DB103EB1-B135-4526-B883-33228FC27F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480000">
            <a:off x="815340" y="683404"/>
            <a:ext cx="10561320" cy="5404104"/>
          </a:xfrm>
          <a:prstGeom prst="rect">
            <a:avLst/>
          </a:prstGeom>
          <a:solidFill>
            <a:srgbClr val="FFFFFF"/>
          </a:solidFill>
          <a:ln w="3175" cap="sq" cmpd="thinThick">
            <a:solidFill>
              <a:srgbClr val="DDDDDD"/>
            </a:solidFill>
            <a:miter lim="800000"/>
          </a:ln>
          <a:effectLst>
            <a:outerShdw blurRad="266700" dist="1143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Impact" panose="020B0806030902050204"/>
              <a:ea typeface="+mn-ea"/>
              <a:cs typeface="+mn-cs"/>
            </a:endParaRPr>
          </a:p>
        </p:txBody>
      </p:sp>
      <p:pic>
        <p:nvPicPr>
          <p:cNvPr id="8194" name="Picture 2" descr="Slurm Soda - Pulse Gallery">
            <a:extLst>
              <a:ext uri="{FF2B5EF4-FFF2-40B4-BE49-F238E27FC236}">
                <a16:creationId xmlns:a16="http://schemas.microsoft.com/office/drawing/2014/main" id="{1B0BCA45-CFA9-8BC0-D392-A6EBEF8FD94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908" r="-1" b="-1"/>
          <a:stretch/>
        </p:blipFill>
        <p:spPr bwMode="auto">
          <a:xfrm rot="21480000">
            <a:off x="1137837" y="1003258"/>
            <a:ext cx="9916327" cy="47643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737487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2" name="Title 3">
            <a:extLst>
              <a:ext uri="{FF2B5EF4-FFF2-40B4-BE49-F238E27FC236}">
                <a16:creationId xmlns:a16="http://schemas.microsoft.com/office/drawing/2014/main" id="{78610392-DAB5-108E-5CBC-5EA6AFCEDDBB}"/>
              </a:ext>
            </a:extLst>
          </p:cNvPr>
          <p:cNvSpPr txBox="1">
            <a:spLocks/>
          </p:cNvSpPr>
          <p:nvPr/>
        </p:nvSpPr>
        <p:spPr>
          <a:xfrm>
            <a:off x="470501" y="5596128"/>
            <a:ext cx="6973204" cy="126187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4100" dirty="0" err="1">
                <a:solidFill>
                  <a:schemeClr val="bg1"/>
                </a:solidFill>
              </a:rPr>
              <a:t>Slurm</a:t>
            </a:r>
            <a:r>
              <a:rPr lang="en-US" sz="4100" dirty="0">
                <a:solidFill>
                  <a:schemeClr val="bg1"/>
                </a:solidFill>
              </a:rPr>
              <a:t>….</a:t>
            </a:r>
          </a:p>
        </p:txBody>
      </p:sp>
      <p:sp>
        <p:nvSpPr>
          <p:cNvPr id="5" name="TextBox 4">
            <a:extLst>
              <a:ext uri="{FF2B5EF4-FFF2-40B4-BE49-F238E27FC236}">
                <a16:creationId xmlns:a16="http://schemas.microsoft.com/office/drawing/2014/main" id="{D604FA93-76C4-6051-91A7-2A24B82C0200}"/>
              </a:ext>
            </a:extLst>
          </p:cNvPr>
          <p:cNvSpPr txBox="1"/>
          <p:nvPr/>
        </p:nvSpPr>
        <p:spPr>
          <a:xfrm>
            <a:off x="0" y="0"/>
            <a:ext cx="12192000" cy="3970318"/>
          </a:xfrm>
          <a:prstGeom prst="rect">
            <a:avLst/>
          </a:prstGeom>
          <a:noFill/>
        </p:spPr>
        <p:txBody>
          <a:bodyPr wrap="square">
            <a:spAutoFit/>
          </a:bodyPr>
          <a:lstStyle/>
          <a:p>
            <a:r>
              <a:rPr lang="en-US" dirty="0">
                <a:solidFill>
                  <a:srgbClr val="2FFF12"/>
                </a:solidFill>
                <a:effectLst/>
                <a:latin typeface="Andale Mono" panose="020B0509000000000004" pitchFamily="49" charset="0"/>
              </a:rPr>
              <a:t>[</a:t>
            </a:r>
            <a:r>
              <a:rPr lang="en-US" dirty="0" err="1">
                <a:solidFill>
                  <a:srgbClr val="2FFF12"/>
                </a:solidFill>
                <a:effectLst/>
                <a:latin typeface="Andale Mono" panose="020B0509000000000004" pitchFamily="49" charset="0"/>
              </a:rPr>
              <a:t>vanilla@wheeler</a:t>
            </a:r>
            <a:r>
              <a:rPr lang="en-US" dirty="0">
                <a:solidFill>
                  <a:srgbClr val="2FFF12"/>
                </a:solidFill>
                <a:effectLst/>
                <a:latin typeface="Andale Mono" panose="020B0509000000000004" pitchFamily="49" charset="0"/>
              </a:rPr>
              <a:t> ~]$ </a:t>
            </a:r>
            <a:r>
              <a:rPr lang="en-US" dirty="0" err="1">
                <a:solidFill>
                  <a:schemeClr val="accent3">
                    <a:lumMod val="20000"/>
                    <a:lumOff val="80000"/>
                  </a:schemeClr>
                </a:solidFill>
                <a:effectLst/>
                <a:latin typeface="Andale Mono" panose="020B0509000000000004" pitchFamily="49" charset="0"/>
              </a:rPr>
              <a:t>squeue</a:t>
            </a:r>
            <a:r>
              <a:rPr lang="en-US" dirty="0">
                <a:solidFill>
                  <a:srgbClr val="2FFF12"/>
                </a:solidFill>
                <a:effectLst/>
                <a:latin typeface="Andale Mono" panose="020B0509000000000004" pitchFamily="49" charset="0"/>
              </a:rPr>
              <a:t> </a:t>
            </a:r>
          </a:p>
          <a:p>
            <a:r>
              <a:rPr lang="en-US" dirty="0">
                <a:solidFill>
                  <a:srgbClr val="2FFF12"/>
                </a:solidFill>
                <a:effectLst/>
                <a:latin typeface="Andale Mono" panose="020B0509000000000004" pitchFamily="49" charset="0"/>
              </a:rPr>
              <a:t>             JOBID PARTITION     NAME     USER ST       TIME  NODES NODELIST(REASON)</a:t>
            </a:r>
          </a:p>
          <a:p>
            <a:r>
              <a:rPr lang="en-US" dirty="0">
                <a:solidFill>
                  <a:srgbClr val="2FFF12"/>
                </a:solidFill>
                <a:effectLst/>
                <a:latin typeface="Andale Mono" panose="020B0509000000000004" pitchFamily="49" charset="0"/>
              </a:rPr>
              <a:t>            159914    normal co-</a:t>
            </a:r>
            <a:r>
              <a:rPr lang="en-US" dirty="0" err="1">
                <a:solidFill>
                  <a:srgbClr val="2FFF12"/>
                </a:solidFill>
                <a:effectLst/>
                <a:latin typeface="Andale Mono" panose="020B0509000000000004" pitchFamily="49" charset="0"/>
              </a:rPr>
              <a:t>mcpdf</a:t>
            </a:r>
            <a:r>
              <a:rPr lang="en-US" dirty="0">
                <a:solidFill>
                  <a:srgbClr val="2FFF12"/>
                </a:solidFill>
                <a:effectLst/>
                <a:latin typeface="Andale Mono" panose="020B0509000000000004" pitchFamily="49" charset="0"/>
              </a:rPr>
              <a:t> nsharma2 CG 2-00:00:26      1 wheeler257</a:t>
            </a:r>
          </a:p>
          <a:p>
            <a:r>
              <a:rPr lang="en-US" dirty="0">
                <a:solidFill>
                  <a:srgbClr val="2FFF12"/>
                </a:solidFill>
                <a:effectLst/>
                <a:latin typeface="Andale Mono" panose="020B0509000000000004" pitchFamily="49" charset="0"/>
              </a:rPr>
              <a:t>            159915    normal co-</a:t>
            </a:r>
            <a:r>
              <a:rPr lang="en-US" dirty="0" err="1">
                <a:solidFill>
                  <a:srgbClr val="2FFF12"/>
                </a:solidFill>
                <a:effectLst/>
                <a:latin typeface="Andale Mono" panose="020B0509000000000004" pitchFamily="49" charset="0"/>
              </a:rPr>
              <a:t>mcpdf</a:t>
            </a:r>
            <a:r>
              <a:rPr lang="en-US" dirty="0">
                <a:solidFill>
                  <a:srgbClr val="2FFF12"/>
                </a:solidFill>
                <a:effectLst/>
                <a:latin typeface="Andale Mono" panose="020B0509000000000004" pitchFamily="49" charset="0"/>
              </a:rPr>
              <a:t> nsharma2 CG 2-00:00:26      1 wheeler257</a:t>
            </a:r>
          </a:p>
          <a:p>
            <a:r>
              <a:rPr lang="en-US" dirty="0">
                <a:solidFill>
                  <a:srgbClr val="2FFF12"/>
                </a:solidFill>
                <a:effectLst/>
                <a:latin typeface="Andale Mono" panose="020B0509000000000004" pitchFamily="49" charset="0"/>
              </a:rPr>
              <a:t>            159916    normal co-</a:t>
            </a:r>
            <a:r>
              <a:rPr lang="en-US" dirty="0" err="1">
                <a:solidFill>
                  <a:srgbClr val="2FFF12"/>
                </a:solidFill>
                <a:effectLst/>
                <a:latin typeface="Andale Mono" panose="020B0509000000000004" pitchFamily="49" charset="0"/>
              </a:rPr>
              <a:t>mcpdf</a:t>
            </a:r>
            <a:r>
              <a:rPr lang="en-US" dirty="0">
                <a:solidFill>
                  <a:srgbClr val="2FFF12"/>
                </a:solidFill>
                <a:effectLst/>
                <a:latin typeface="Andale Mono" panose="020B0509000000000004" pitchFamily="49" charset="0"/>
              </a:rPr>
              <a:t> nsharma2 CG 2-00:00:26      1 wheeler257</a:t>
            </a:r>
          </a:p>
          <a:p>
            <a:r>
              <a:rPr lang="en-US" dirty="0">
                <a:solidFill>
                  <a:srgbClr val="2FFF12"/>
                </a:solidFill>
                <a:effectLst/>
                <a:latin typeface="Andale Mono" panose="020B0509000000000004" pitchFamily="49" charset="0"/>
              </a:rPr>
              <a:t>            159917    normal co-</a:t>
            </a:r>
            <a:r>
              <a:rPr lang="en-US" dirty="0" err="1">
                <a:solidFill>
                  <a:srgbClr val="2FFF12"/>
                </a:solidFill>
                <a:effectLst/>
                <a:latin typeface="Andale Mono" panose="020B0509000000000004" pitchFamily="49" charset="0"/>
              </a:rPr>
              <a:t>mcpdf</a:t>
            </a:r>
            <a:r>
              <a:rPr lang="en-US" dirty="0">
                <a:solidFill>
                  <a:srgbClr val="2FFF12"/>
                </a:solidFill>
                <a:effectLst/>
                <a:latin typeface="Andale Mono" panose="020B0509000000000004" pitchFamily="49" charset="0"/>
              </a:rPr>
              <a:t> nsharma2 CG 2-00:00:26      1 wheeler257</a:t>
            </a:r>
          </a:p>
          <a:p>
            <a:r>
              <a:rPr lang="en-US" dirty="0">
                <a:solidFill>
                  <a:srgbClr val="2FFF12"/>
                </a:solidFill>
                <a:effectLst/>
                <a:latin typeface="Andale Mono" panose="020B0509000000000004" pitchFamily="49" charset="0"/>
              </a:rPr>
              <a:t>            159918    normal co-</a:t>
            </a:r>
            <a:r>
              <a:rPr lang="en-US" dirty="0" err="1">
                <a:solidFill>
                  <a:srgbClr val="2FFF12"/>
                </a:solidFill>
                <a:effectLst/>
                <a:latin typeface="Andale Mono" panose="020B0509000000000004" pitchFamily="49" charset="0"/>
              </a:rPr>
              <a:t>mcpdf</a:t>
            </a:r>
            <a:r>
              <a:rPr lang="en-US" dirty="0">
                <a:solidFill>
                  <a:srgbClr val="2FFF12"/>
                </a:solidFill>
                <a:effectLst/>
                <a:latin typeface="Andale Mono" panose="020B0509000000000004" pitchFamily="49" charset="0"/>
              </a:rPr>
              <a:t> nsharma2 CG 2-00:00:26      1 wheeler257</a:t>
            </a:r>
          </a:p>
          <a:p>
            <a:r>
              <a:rPr lang="en-US" dirty="0">
                <a:solidFill>
                  <a:srgbClr val="2FFF12"/>
                </a:solidFill>
                <a:effectLst/>
                <a:latin typeface="Andale Mono" panose="020B0509000000000004" pitchFamily="49" charset="0"/>
              </a:rPr>
              <a:t>            159919    normal co-</a:t>
            </a:r>
            <a:r>
              <a:rPr lang="en-US" dirty="0" err="1">
                <a:solidFill>
                  <a:srgbClr val="2FFF12"/>
                </a:solidFill>
                <a:effectLst/>
                <a:latin typeface="Andale Mono" panose="020B0509000000000004" pitchFamily="49" charset="0"/>
              </a:rPr>
              <a:t>mcpdf</a:t>
            </a:r>
            <a:r>
              <a:rPr lang="en-US" dirty="0">
                <a:solidFill>
                  <a:srgbClr val="2FFF12"/>
                </a:solidFill>
                <a:effectLst/>
                <a:latin typeface="Andale Mono" panose="020B0509000000000004" pitchFamily="49" charset="0"/>
              </a:rPr>
              <a:t> nsharma2 CG 2-00:00:26      1 wheeler257</a:t>
            </a:r>
          </a:p>
          <a:p>
            <a:r>
              <a:rPr lang="en-US" dirty="0">
                <a:solidFill>
                  <a:srgbClr val="2FFF12"/>
                </a:solidFill>
                <a:effectLst/>
                <a:latin typeface="Andale Mono" panose="020B0509000000000004" pitchFamily="49" charset="0"/>
              </a:rPr>
              <a:t>            159912    normal co-</a:t>
            </a:r>
            <a:r>
              <a:rPr lang="en-US" dirty="0" err="1">
                <a:solidFill>
                  <a:srgbClr val="2FFF12"/>
                </a:solidFill>
                <a:effectLst/>
                <a:latin typeface="Andale Mono" panose="020B0509000000000004" pitchFamily="49" charset="0"/>
              </a:rPr>
              <a:t>mcpdf</a:t>
            </a:r>
            <a:r>
              <a:rPr lang="en-US" dirty="0">
                <a:solidFill>
                  <a:srgbClr val="2FFF12"/>
                </a:solidFill>
                <a:effectLst/>
                <a:latin typeface="Andale Mono" panose="020B0509000000000004" pitchFamily="49" charset="0"/>
              </a:rPr>
              <a:t> nsharma2 CG 2-00:00:28      1 wheeler257</a:t>
            </a:r>
          </a:p>
          <a:p>
            <a:r>
              <a:rPr lang="en-US" dirty="0">
                <a:solidFill>
                  <a:srgbClr val="2FFF12"/>
                </a:solidFill>
                <a:effectLst/>
                <a:latin typeface="Andale Mono" panose="020B0509000000000004" pitchFamily="49" charset="0"/>
              </a:rPr>
              <a:t>            159913    normal co-</a:t>
            </a:r>
            <a:r>
              <a:rPr lang="en-US" dirty="0" err="1">
                <a:solidFill>
                  <a:srgbClr val="2FFF12"/>
                </a:solidFill>
                <a:effectLst/>
                <a:latin typeface="Andale Mono" panose="020B0509000000000004" pitchFamily="49" charset="0"/>
              </a:rPr>
              <a:t>mcpdf</a:t>
            </a:r>
            <a:r>
              <a:rPr lang="en-US" dirty="0">
                <a:solidFill>
                  <a:srgbClr val="2FFF12"/>
                </a:solidFill>
                <a:effectLst/>
                <a:latin typeface="Andale Mono" panose="020B0509000000000004" pitchFamily="49" charset="0"/>
              </a:rPr>
              <a:t> nsharma2 CG 2-00:00:28      1 wheeler257</a:t>
            </a:r>
          </a:p>
          <a:p>
            <a:r>
              <a:rPr lang="en-US" dirty="0">
                <a:solidFill>
                  <a:srgbClr val="2FFF12"/>
                </a:solidFill>
                <a:effectLst/>
                <a:latin typeface="Andale Mono" panose="020B0509000000000004" pitchFamily="49" charset="0"/>
              </a:rPr>
              <a:t>166800_[21-100%10]    normal   Jannat   </a:t>
            </a:r>
            <a:r>
              <a:rPr lang="en-US" dirty="0" err="1">
                <a:solidFill>
                  <a:srgbClr val="2FFF12"/>
                </a:solidFill>
                <a:effectLst/>
                <a:latin typeface="Andale Mono" panose="020B0509000000000004" pitchFamily="49" charset="0"/>
              </a:rPr>
              <a:t>jannat</a:t>
            </a:r>
            <a:r>
              <a:rPr lang="en-US" dirty="0">
                <a:solidFill>
                  <a:srgbClr val="2FFF12"/>
                </a:solidFill>
                <a:effectLst/>
                <a:latin typeface="Andale Mono" panose="020B0509000000000004" pitchFamily="49" charset="0"/>
              </a:rPr>
              <a:t> PD       0:00      1 (</a:t>
            </a:r>
            <a:r>
              <a:rPr lang="en-US" dirty="0" err="1">
                <a:solidFill>
                  <a:srgbClr val="2FFF12"/>
                </a:solidFill>
                <a:effectLst/>
                <a:latin typeface="Andale Mono" panose="020B0509000000000004" pitchFamily="49" charset="0"/>
              </a:rPr>
              <a:t>JobArrayTaskLimit</a:t>
            </a:r>
            <a:r>
              <a:rPr lang="en-US" dirty="0">
                <a:solidFill>
                  <a:srgbClr val="2FFF12"/>
                </a:solidFill>
                <a:effectLst/>
                <a:latin typeface="Andale Mono" panose="020B0509000000000004" pitchFamily="49" charset="0"/>
              </a:rPr>
              <a:t>)</a:t>
            </a:r>
          </a:p>
          <a:p>
            <a:r>
              <a:rPr lang="en-US" dirty="0">
                <a:solidFill>
                  <a:srgbClr val="2FFF12"/>
                </a:solidFill>
                <a:effectLst/>
                <a:latin typeface="Andale Mono" panose="020B0509000000000004" pitchFamily="49" charset="0"/>
              </a:rPr>
              <a:t>            167067    normal WINDENER </a:t>
            </a:r>
            <a:r>
              <a:rPr lang="en-US" dirty="0" err="1">
                <a:solidFill>
                  <a:srgbClr val="2FFF12"/>
                </a:solidFill>
                <a:effectLst/>
                <a:latin typeface="Andale Mono" panose="020B0509000000000004" pitchFamily="49" charset="0"/>
              </a:rPr>
              <a:t>rubeldas</a:t>
            </a:r>
            <a:r>
              <a:rPr lang="en-US" dirty="0">
                <a:solidFill>
                  <a:srgbClr val="2FFF12"/>
                </a:solidFill>
                <a:effectLst/>
                <a:latin typeface="Andale Mono" panose="020B0509000000000004" pitchFamily="49" charset="0"/>
              </a:rPr>
              <a:t> PD       0:00     36 (</a:t>
            </a:r>
            <a:r>
              <a:rPr lang="en-US" dirty="0" err="1">
                <a:solidFill>
                  <a:srgbClr val="2FFF12"/>
                </a:solidFill>
                <a:effectLst/>
                <a:latin typeface="Andale Mono" panose="020B0509000000000004" pitchFamily="49" charset="0"/>
              </a:rPr>
              <a:t>QOSMaxCpuPerUserLimit</a:t>
            </a:r>
            <a:r>
              <a:rPr lang="en-US" dirty="0">
                <a:solidFill>
                  <a:srgbClr val="2FFF12"/>
                </a:solidFill>
                <a:effectLst/>
                <a:latin typeface="Andale Mono" panose="020B0509000000000004" pitchFamily="49" charset="0"/>
              </a:rPr>
              <a:t>)</a:t>
            </a:r>
          </a:p>
          <a:p>
            <a:r>
              <a:rPr lang="en-US" dirty="0">
                <a:solidFill>
                  <a:srgbClr val="2FFF12"/>
                </a:solidFill>
                <a:effectLst/>
                <a:latin typeface="Andale Mono" panose="020B0509000000000004" pitchFamily="49" charset="0"/>
              </a:rPr>
              <a:t>            167068    normal WINDENER </a:t>
            </a:r>
            <a:r>
              <a:rPr lang="en-US" dirty="0" err="1">
                <a:solidFill>
                  <a:srgbClr val="2FFF12"/>
                </a:solidFill>
                <a:effectLst/>
                <a:latin typeface="Andale Mono" panose="020B0509000000000004" pitchFamily="49" charset="0"/>
              </a:rPr>
              <a:t>rubeldas</a:t>
            </a:r>
            <a:r>
              <a:rPr lang="en-US" dirty="0">
                <a:solidFill>
                  <a:srgbClr val="2FFF12"/>
                </a:solidFill>
                <a:effectLst/>
                <a:latin typeface="Andale Mono" panose="020B0509000000000004" pitchFamily="49" charset="0"/>
              </a:rPr>
              <a:t> PD       0:00     24</a:t>
            </a:r>
          </a:p>
        </p:txBody>
      </p:sp>
    </p:spTree>
    <p:extLst>
      <p:ext uri="{BB962C8B-B14F-4D97-AF65-F5344CB8AC3E}">
        <p14:creationId xmlns:p14="http://schemas.microsoft.com/office/powerpoint/2010/main" val="3447833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12"/>
                                        </p:tgtEl>
                                        <p:attrNameLst>
                                          <p:attrName>style.visibility</p:attrName>
                                        </p:attrNameLst>
                                      </p:cBhvr>
                                      <p:to>
                                        <p:strVal val="visible"/>
                                      </p:to>
                                    </p:set>
                                    <p:animEffect transition="in" filter="fade">
                                      <p:cBhvr>
                                        <p:cTn id="7" dur="7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2" name="Title 3">
            <a:extLst>
              <a:ext uri="{FF2B5EF4-FFF2-40B4-BE49-F238E27FC236}">
                <a16:creationId xmlns:a16="http://schemas.microsoft.com/office/drawing/2014/main" id="{78610392-DAB5-108E-5CBC-5EA6AFCEDDBB}"/>
              </a:ext>
            </a:extLst>
          </p:cNvPr>
          <p:cNvSpPr txBox="1">
            <a:spLocks/>
          </p:cNvSpPr>
          <p:nvPr/>
        </p:nvSpPr>
        <p:spPr>
          <a:xfrm>
            <a:off x="470501" y="5596128"/>
            <a:ext cx="6973204" cy="126187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4100" dirty="0">
                <a:solidFill>
                  <a:schemeClr val="bg1"/>
                </a:solidFill>
              </a:rPr>
              <a:t>The </a:t>
            </a:r>
            <a:r>
              <a:rPr lang="en-US" sz="4100" dirty="0" err="1">
                <a:solidFill>
                  <a:schemeClr val="bg1"/>
                </a:solidFill>
              </a:rPr>
              <a:t>srun</a:t>
            </a:r>
            <a:r>
              <a:rPr lang="en-US" sz="4100" dirty="0">
                <a:solidFill>
                  <a:schemeClr val="bg1"/>
                </a:solidFill>
              </a:rPr>
              <a:t> command…</a:t>
            </a:r>
          </a:p>
        </p:txBody>
      </p:sp>
      <p:sp>
        <p:nvSpPr>
          <p:cNvPr id="6" name="TextBox 5">
            <a:extLst>
              <a:ext uri="{FF2B5EF4-FFF2-40B4-BE49-F238E27FC236}">
                <a16:creationId xmlns:a16="http://schemas.microsoft.com/office/drawing/2014/main" id="{B4235D7B-B03D-32DC-0D9E-4AEE9F405A98}"/>
              </a:ext>
            </a:extLst>
          </p:cNvPr>
          <p:cNvSpPr txBox="1"/>
          <p:nvPr/>
        </p:nvSpPr>
        <p:spPr>
          <a:xfrm>
            <a:off x="6927" y="328458"/>
            <a:ext cx="11921837" cy="3046988"/>
          </a:xfrm>
          <a:prstGeom prst="rect">
            <a:avLst/>
          </a:prstGeom>
          <a:noFill/>
        </p:spPr>
        <p:txBody>
          <a:bodyPr wrap="square">
            <a:spAutoFit/>
          </a:bodyPr>
          <a:lstStyle/>
          <a:p>
            <a:r>
              <a:rPr lang="en-US" sz="2400" dirty="0">
                <a:solidFill>
                  <a:srgbClr val="2FFF12"/>
                </a:solidFill>
                <a:effectLst/>
                <a:latin typeface="Andale Mono" panose="020B0509000000000004" pitchFamily="49" charset="0"/>
              </a:rPr>
              <a:t>[</a:t>
            </a:r>
            <a:r>
              <a:rPr lang="en-US" sz="2400" dirty="0" err="1">
                <a:solidFill>
                  <a:srgbClr val="2FFF12"/>
                </a:solidFill>
                <a:effectLst/>
                <a:latin typeface="Andale Mono" panose="020B0509000000000004" pitchFamily="49" charset="0"/>
              </a:rPr>
              <a:t>vanilla@wheeler</a:t>
            </a:r>
            <a:r>
              <a:rPr lang="en-US" sz="2400" dirty="0">
                <a:solidFill>
                  <a:srgbClr val="2FFF12"/>
                </a:solidFill>
                <a:effectLst/>
                <a:latin typeface="Andale Mono" panose="020B0509000000000004" pitchFamily="49" charset="0"/>
              </a:rPr>
              <a:t> ~]$ </a:t>
            </a:r>
            <a:r>
              <a:rPr lang="en-US" sz="2400" dirty="0" err="1">
                <a:solidFill>
                  <a:schemeClr val="accent3">
                    <a:lumMod val="20000"/>
                    <a:lumOff val="80000"/>
                  </a:schemeClr>
                </a:solidFill>
                <a:effectLst/>
                <a:latin typeface="Andale Mono" panose="020B0509000000000004" pitchFamily="49" charset="0"/>
              </a:rPr>
              <a:t>srun</a:t>
            </a:r>
            <a:r>
              <a:rPr lang="en-US" sz="2400" dirty="0">
                <a:solidFill>
                  <a:schemeClr val="accent3">
                    <a:lumMod val="20000"/>
                    <a:lumOff val="80000"/>
                  </a:schemeClr>
                </a:solidFill>
                <a:effectLst/>
                <a:latin typeface="Andale Mono" panose="020B0509000000000004" pitchFamily="49" charset="0"/>
              </a:rPr>
              <a:t> --partition debug --nodes 2 hostname</a:t>
            </a:r>
          </a:p>
          <a:p>
            <a:r>
              <a:rPr lang="en-US" sz="2400" dirty="0" err="1">
                <a:solidFill>
                  <a:srgbClr val="2FFF12"/>
                </a:solidFill>
                <a:effectLst/>
                <a:latin typeface="Andale Mono" panose="020B0509000000000004" pitchFamily="49" charset="0"/>
              </a:rPr>
              <a:t>srun</a:t>
            </a:r>
            <a:r>
              <a:rPr lang="en-US" sz="2400" dirty="0">
                <a:solidFill>
                  <a:srgbClr val="2FFF12"/>
                </a:solidFill>
                <a:effectLst/>
                <a:latin typeface="Andale Mono" panose="020B0509000000000004" pitchFamily="49" charset="0"/>
              </a:rPr>
              <a:t>: Account not specified in script or ~/.</a:t>
            </a:r>
            <a:r>
              <a:rPr lang="en-US" sz="2400" dirty="0" err="1">
                <a:solidFill>
                  <a:srgbClr val="2FFF12"/>
                </a:solidFill>
                <a:effectLst/>
                <a:latin typeface="Andale Mono" panose="020B0509000000000004" pitchFamily="49" charset="0"/>
              </a:rPr>
              <a:t>default_slurm_account</a:t>
            </a:r>
            <a:r>
              <a:rPr lang="en-US" sz="2400" dirty="0">
                <a:solidFill>
                  <a:srgbClr val="2FFF12"/>
                </a:solidFill>
                <a:effectLst/>
                <a:latin typeface="Andale Mono" panose="020B0509000000000004" pitchFamily="49" charset="0"/>
              </a:rPr>
              <a:t>, using latest project</a:t>
            </a:r>
          </a:p>
          <a:p>
            <a:r>
              <a:rPr lang="en-US" sz="2400" dirty="0">
                <a:solidFill>
                  <a:srgbClr val="FFFF00"/>
                </a:solidFill>
                <a:effectLst/>
                <a:latin typeface="Andale Mono" panose="020B0509000000000004" pitchFamily="49" charset="0"/>
              </a:rPr>
              <a:t>wheeler302.alliance.unm.edu</a:t>
            </a:r>
          </a:p>
          <a:p>
            <a:r>
              <a:rPr lang="en-US" sz="2400" dirty="0">
                <a:solidFill>
                  <a:srgbClr val="2FFF12"/>
                </a:solidFill>
                <a:effectLst/>
                <a:latin typeface="Andale Mono" panose="020B0509000000000004" pitchFamily="49" charset="0"/>
              </a:rPr>
              <a:t>You have not been allocated GPUs. To request GPUs, use the -G option in your submission script.</a:t>
            </a:r>
          </a:p>
          <a:p>
            <a:r>
              <a:rPr lang="en-US" sz="2400" dirty="0">
                <a:solidFill>
                  <a:srgbClr val="FFFF00"/>
                </a:solidFill>
                <a:effectLst/>
                <a:latin typeface="Andale Mono" panose="020B0509000000000004" pitchFamily="49" charset="0"/>
              </a:rPr>
              <a:t>wheeler301.alliance.unm.edu</a:t>
            </a:r>
          </a:p>
          <a:p>
            <a:r>
              <a:rPr lang="en-US" sz="2400" dirty="0">
                <a:solidFill>
                  <a:srgbClr val="2FFF12"/>
                </a:solidFill>
                <a:effectLst/>
                <a:latin typeface="Andale Mono" panose="020B0509000000000004" pitchFamily="49" charset="0"/>
              </a:rPr>
              <a:t>[</a:t>
            </a:r>
            <a:r>
              <a:rPr lang="en-US" sz="2400" dirty="0" err="1">
                <a:solidFill>
                  <a:srgbClr val="2FFF12"/>
                </a:solidFill>
                <a:effectLst/>
                <a:latin typeface="Andale Mono" panose="020B0509000000000004" pitchFamily="49" charset="0"/>
              </a:rPr>
              <a:t>vanilla@wheeler</a:t>
            </a:r>
            <a:r>
              <a:rPr lang="en-US" sz="2400" dirty="0">
                <a:solidFill>
                  <a:srgbClr val="2FFF12"/>
                </a:solidFill>
                <a:effectLst/>
                <a:latin typeface="Andale Mono" panose="020B0509000000000004" pitchFamily="49" charset="0"/>
              </a:rPr>
              <a:t> ~]$ </a:t>
            </a:r>
            <a:r>
              <a:rPr lang="en-US" sz="2400" dirty="0" err="1">
                <a:solidFill>
                  <a:srgbClr val="2FFF12"/>
                </a:solidFill>
                <a:effectLst/>
                <a:latin typeface="Andale Mono" panose="020B0509000000000004" pitchFamily="49" charset="0"/>
              </a:rPr>
              <a:t>srun</a:t>
            </a:r>
            <a:r>
              <a:rPr lang="en-US" sz="2400" dirty="0">
                <a:solidFill>
                  <a:srgbClr val="2FFF12"/>
                </a:solidFill>
                <a:effectLst/>
                <a:latin typeface="Andale Mono" panose="020B0509000000000004" pitchFamily="49" charset="0"/>
              </a:rPr>
              <a:t> --partition debug --nodes 2 hostname</a:t>
            </a:r>
          </a:p>
        </p:txBody>
      </p:sp>
    </p:spTree>
    <p:extLst>
      <p:ext uri="{BB962C8B-B14F-4D97-AF65-F5344CB8AC3E}">
        <p14:creationId xmlns:p14="http://schemas.microsoft.com/office/powerpoint/2010/main" val="3366696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12"/>
                                        </p:tgtEl>
                                        <p:attrNameLst>
                                          <p:attrName>style.visibility</p:attrName>
                                        </p:attrNameLst>
                                      </p:cBhvr>
                                      <p:to>
                                        <p:strVal val="visible"/>
                                      </p:to>
                                    </p:set>
                                    <p:animEffect transition="in" filter="fade">
                                      <p:cBhvr>
                                        <p:cTn id="7" dur="7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27F5A2-D40C-6624-510C-F4F9244C6F3B}"/>
              </a:ext>
            </a:extLst>
          </p:cNvPr>
          <p:cNvSpPr>
            <a:spLocks noGrp="1"/>
          </p:cNvSpPr>
          <p:nvPr>
            <p:ph type="title"/>
          </p:nvPr>
        </p:nvSpPr>
        <p:spPr/>
        <p:txBody>
          <a:bodyPr/>
          <a:lstStyle/>
          <a:p>
            <a:r>
              <a:rPr lang="en-US" dirty="0"/>
              <a:t>We finally used the HPC Cluster!</a:t>
            </a:r>
          </a:p>
        </p:txBody>
      </p:sp>
      <p:pic>
        <p:nvPicPr>
          <p:cNvPr id="7170" name="Picture 2" descr="Achievement Unlocked - fist pump baby | Meme Generator">
            <a:extLst>
              <a:ext uri="{FF2B5EF4-FFF2-40B4-BE49-F238E27FC236}">
                <a16:creationId xmlns:a16="http://schemas.microsoft.com/office/drawing/2014/main" id="{F215367B-0EB2-5E0D-E57B-8C085E7BE7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73400" y="2183245"/>
            <a:ext cx="6045200" cy="3987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06266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3CA750-DFA0-F79C-E601-F229698C5F69}"/>
              </a:ext>
            </a:extLst>
          </p:cNvPr>
          <p:cNvSpPr>
            <a:spLocks noGrp="1"/>
          </p:cNvSpPr>
          <p:nvPr>
            <p:ph type="title"/>
          </p:nvPr>
        </p:nvSpPr>
        <p:spPr/>
        <p:txBody>
          <a:bodyPr/>
          <a:lstStyle/>
          <a:p>
            <a:r>
              <a:rPr lang="en-US" dirty="0"/>
              <a:t>Logging into Wheeler</a:t>
            </a:r>
          </a:p>
        </p:txBody>
      </p:sp>
      <p:sp>
        <p:nvSpPr>
          <p:cNvPr id="3" name="Content Placeholder 2">
            <a:extLst>
              <a:ext uri="{FF2B5EF4-FFF2-40B4-BE49-F238E27FC236}">
                <a16:creationId xmlns:a16="http://schemas.microsoft.com/office/drawing/2014/main" id="{885872BA-E7E5-8831-E1D3-BA251C21E1DA}"/>
              </a:ext>
            </a:extLst>
          </p:cNvPr>
          <p:cNvSpPr>
            <a:spLocks noGrp="1"/>
          </p:cNvSpPr>
          <p:nvPr>
            <p:ph idx="1"/>
          </p:nvPr>
        </p:nvSpPr>
        <p:spPr>
          <a:xfrm>
            <a:off x="838200" y="1825625"/>
            <a:ext cx="10515600" cy="1066662"/>
          </a:xfrm>
          <a:solidFill>
            <a:schemeClr val="tx1"/>
          </a:solidFill>
        </p:spPr>
        <p:txBody>
          <a:bodyPr/>
          <a:lstStyle/>
          <a:p>
            <a:pPr marL="0" indent="0">
              <a:buNone/>
            </a:pPr>
            <a:r>
              <a:rPr lang="en-US" dirty="0" err="1">
                <a:solidFill>
                  <a:srgbClr val="FFFF00"/>
                </a:solidFill>
                <a:latin typeface="Source Code Pro" panose="020B0509030403020204" pitchFamily="49" charset="77"/>
              </a:rPr>
              <a:t>ssh</a:t>
            </a:r>
            <a:r>
              <a:rPr lang="en-US" dirty="0">
                <a:solidFill>
                  <a:srgbClr val="FFFF00"/>
                </a:solidFill>
                <a:latin typeface="Source Code Pro" panose="020B0509030403020204" pitchFamily="49" charset="77"/>
              </a:rPr>
              <a:t> </a:t>
            </a:r>
            <a:r>
              <a:rPr lang="en-US" dirty="0" err="1">
                <a:solidFill>
                  <a:srgbClr val="FFFF00"/>
                </a:solidFill>
                <a:latin typeface="Source Code Pro" panose="020B0509030403020204" pitchFamily="49" charset="77"/>
              </a:rPr>
              <a:t>mfricke@wheeler.alliance.unm.edu</a:t>
            </a:r>
            <a:endParaRPr lang="en-US" dirty="0">
              <a:solidFill>
                <a:srgbClr val="FFFF00"/>
              </a:solidFill>
              <a:latin typeface="Source Code Pro" panose="020B0509030403020204" pitchFamily="49" charset="77"/>
            </a:endParaRPr>
          </a:p>
          <a:p>
            <a:pPr marL="0" indent="0">
              <a:buNone/>
            </a:pPr>
            <a:endParaRPr lang="en-US" dirty="0"/>
          </a:p>
        </p:txBody>
      </p:sp>
      <p:sp>
        <p:nvSpPr>
          <p:cNvPr id="4" name="TextBox 3">
            <a:extLst>
              <a:ext uri="{FF2B5EF4-FFF2-40B4-BE49-F238E27FC236}">
                <a16:creationId xmlns:a16="http://schemas.microsoft.com/office/drawing/2014/main" id="{66211101-863E-27A1-17F1-2930D48F2A31}"/>
              </a:ext>
            </a:extLst>
          </p:cNvPr>
          <p:cNvSpPr txBox="1"/>
          <p:nvPr/>
        </p:nvSpPr>
        <p:spPr>
          <a:xfrm>
            <a:off x="964096" y="3429000"/>
            <a:ext cx="8258607" cy="1569660"/>
          </a:xfrm>
          <a:prstGeom prst="rect">
            <a:avLst/>
          </a:prstGeom>
          <a:noFill/>
        </p:spPr>
        <p:txBody>
          <a:bodyPr wrap="none" rtlCol="0">
            <a:spAutoFit/>
          </a:bodyPr>
          <a:lstStyle/>
          <a:p>
            <a:r>
              <a:rPr lang="en-US" sz="3200" dirty="0"/>
              <a:t>Should prompt you for a password…</a:t>
            </a:r>
          </a:p>
          <a:p>
            <a:endParaRPr lang="en-US" sz="3200" dirty="0"/>
          </a:p>
          <a:p>
            <a:r>
              <a:rPr lang="en-US" sz="3200" dirty="0"/>
              <a:t>Don’t let me move on until you are able to login.</a:t>
            </a:r>
          </a:p>
        </p:txBody>
      </p:sp>
      <p:pic>
        <p:nvPicPr>
          <p:cNvPr id="5" name="Picture 2" descr="Important step label with footprints and exclamation mark, lettering on red  background, useful for a manual, education, | CanStock">
            <a:extLst>
              <a:ext uri="{FF2B5EF4-FFF2-40B4-BE49-F238E27FC236}">
                <a16:creationId xmlns:a16="http://schemas.microsoft.com/office/drawing/2014/main" id="{73C592F6-AFA4-4FCE-ACB5-E5929A911B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78886" y="283473"/>
            <a:ext cx="1831777" cy="135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932187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2" name="Title 3">
            <a:extLst>
              <a:ext uri="{FF2B5EF4-FFF2-40B4-BE49-F238E27FC236}">
                <a16:creationId xmlns:a16="http://schemas.microsoft.com/office/drawing/2014/main" id="{78610392-DAB5-108E-5CBC-5EA6AFCEDDBB}"/>
              </a:ext>
            </a:extLst>
          </p:cNvPr>
          <p:cNvSpPr txBox="1">
            <a:spLocks/>
          </p:cNvSpPr>
          <p:nvPr/>
        </p:nvSpPr>
        <p:spPr>
          <a:xfrm>
            <a:off x="470501" y="5596128"/>
            <a:ext cx="6973204" cy="126187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4100" dirty="0">
                <a:solidFill>
                  <a:schemeClr val="bg1"/>
                </a:solidFill>
              </a:rPr>
              <a:t>The </a:t>
            </a:r>
            <a:r>
              <a:rPr lang="en-US" sz="4100" dirty="0" err="1">
                <a:solidFill>
                  <a:schemeClr val="bg1"/>
                </a:solidFill>
              </a:rPr>
              <a:t>srun</a:t>
            </a:r>
            <a:r>
              <a:rPr lang="en-US" sz="4100" dirty="0">
                <a:solidFill>
                  <a:schemeClr val="bg1"/>
                </a:solidFill>
              </a:rPr>
              <a:t> command…</a:t>
            </a:r>
          </a:p>
        </p:txBody>
      </p:sp>
      <p:sp>
        <p:nvSpPr>
          <p:cNvPr id="6" name="TextBox 5">
            <a:extLst>
              <a:ext uri="{FF2B5EF4-FFF2-40B4-BE49-F238E27FC236}">
                <a16:creationId xmlns:a16="http://schemas.microsoft.com/office/drawing/2014/main" id="{B4235D7B-B03D-32DC-0D9E-4AEE9F405A98}"/>
              </a:ext>
            </a:extLst>
          </p:cNvPr>
          <p:cNvSpPr txBox="1"/>
          <p:nvPr/>
        </p:nvSpPr>
        <p:spPr>
          <a:xfrm>
            <a:off x="6927" y="328458"/>
            <a:ext cx="11921837" cy="3046988"/>
          </a:xfrm>
          <a:prstGeom prst="rect">
            <a:avLst/>
          </a:prstGeom>
          <a:noFill/>
        </p:spPr>
        <p:txBody>
          <a:bodyPr wrap="square">
            <a:spAutoFit/>
          </a:bodyPr>
          <a:lstStyle/>
          <a:p>
            <a:r>
              <a:rPr lang="en-US" sz="2400" dirty="0">
                <a:solidFill>
                  <a:srgbClr val="2FFF12"/>
                </a:solidFill>
                <a:effectLst/>
                <a:latin typeface="Andale Mono" panose="020B0509000000000004" pitchFamily="49" charset="0"/>
              </a:rPr>
              <a:t>[</a:t>
            </a:r>
            <a:r>
              <a:rPr lang="en-US" sz="2400" dirty="0" err="1">
                <a:solidFill>
                  <a:srgbClr val="2FFF12"/>
                </a:solidFill>
                <a:effectLst/>
                <a:latin typeface="Andale Mono" panose="020B0509000000000004" pitchFamily="49" charset="0"/>
              </a:rPr>
              <a:t>vanilla@wheeler</a:t>
            </a:r>
            <a:r>
              <a:rPr lang="en-US" sz="2400" dirty="0">
                <a:solidFill>
                  <a:srgbClr val="2FFF12"/>
                </a:solidFill>
                <a:effectLst/>
                <a:latin typeface="Andale Mono" panose="020B0509000000000004" pitchFamily="49" charset="0"/>
              </a:rPr>
              <a:t> ~]$ </a:t>
            </a:r>
            <a:r>
              <a:rPr lang="en-US" sz="2400" dirty="0" err="1">
                <a:solidFill>
                  <a:schemeClr val="accent3">
                    <a:lumMod val="20000"/>
                    <a:lumOff val="80000"/>
                  </a:schemeClr>
                </a:solidFill>
                <a:effectLst/>
                <a:latin typeface="Andale Mono" panose="020B0509000000000004" pitchFamily="49" charset="0"/>
              </a:rPr>
              <a:t>srun</a:t>
            </a:r>
            <a:r>
              <a:rPr lang="en-US" sz="2400" dirty="0">
                <a:solidFill>
                  <a:schemeClr val="accent3">
                    <a:lumMod val="20000"/>
                    <a:lumOff val="80000"/>
                  </a:schemeClr>
                </a:solidFill>
                <a:effectLst/>
                <a:latin typeface="Andale Mono" panose="020B0509000000000004" pitchFamily="49" charset="0"/>
              </a:rPr>
              <a:t> --partition debug --nodes 2 hostname</a:t>
            </a:r>
          </a:p>
          <a:p>
            <a:r>
              <a:rPr lang="en-US" sz="2400" dirty="0" err="1">
                <a:solidFill>
                  <a:srgbClr val="2FFF12"/>
                </a:solidFill>
                <a:effectLst/>
                <a:latin typeface="Andale Mono" panose="020B0509000000000004" pitchFamily="49" charset="0"/>
              </a:rPr>
              <a:t>srun</a:t>
            </a:r>
            <a:r>
              <a:rPr lang="en-US" sz="2400" dirty="0">
                <a:solidFill>
                  <a:srgbClr val="2FFF12"/>
                </a:solidFill>
                <a:effectLst/>
                <a:latin typeface="Andale Mono" panose="020B0509000000000004" pitchFamily="49" charset="0"/>
              </a:rPr>
              <a:t>: Account not specified in script or ~/.</a:t>
            </a:r>
            <a:r>
              <a:rPr lang="en-US" sz="2400" dirty="0" err="1">
                <a:solidFill>
                  <a:srgbClr val="2FFF12"/>
                </a:solidFill>
                <a:effectLst/>
                <a:latin typeface="Andale Mono" panose="020B0509000000000004" pitchFamily="49" charset="0"/>
              </a:rPr>
              <a:t>default_slurm_account</a:t>
            </a:r>
            <a:r>
              <a:rPr lang="en-US" sz="2400" dirty="0">
                <a:solidFill>
                  <a:srgbClr val="2FFF12"/>
                </a:solidFill>
                <a:effectLst/>
                <a:latin typeface="Andale Mono" panose="020B0509000000000004" pitchFamily="49" charset="0"/>
              </a:rPr>
              <a:t>, using latest project</a:t>
            </a:r>
          </a:p>
          <a:p>
            <a:r>
              <a:rPr lang="en-US" sz="2400" dirty="0">
                <a:solidFill>
                  <a:srgbClr val="FFFF00"/>
                </a:solidFill>
                <a:effectLst/>
                <a:latin typeface="Andale Mono" panose="020B0509000000000004" pitchFamily="49" charset="0"/>
              </a:rPr>
              <a:t>wheeler302.alliance.unm.edu</a:t>
            </a:r>
          </a:p>
          <a:p>
            <a:r>
              <a:rPr lang="en-US" sz="2400" dirty="0">
                <a:solidFill>
                  <a:srgbClr val="2FFF12"/>
                </a:solidFill>
                <a:effectLst/>
                <a:latin typeface="Andale Mono" panose="020B0509000000000004" pitchFamily="49" charset="0"/>
              </a:rPr>
              <a:t>You have not been allocated GPUs. To request GPUs, use the -G option in your submission script.</a:t>
            </a:r>
          </a:p>
          <a:p>
            <a:r>
              <a:rPr lang="en-US" sz="2400" dirty="0">
                <a:solidFill>
                  <a:srgbClr val="FFFF00"/>
                </a:solidFill>
                <a:effectLst/>
                <a:latin typeface="Andale Mono" panose="020B0509000000000004" pitchFamily="49" charset="0"/>
              </a:rPr>
              <a:t>wheeler301.alliance.unm.edu</a:t>
            </a:r>
          </a:p>
          <a:p>
            <a:r>
              <a:rPr lang="en-US" sz="2400" dirty="0">
                <a:solidFill>
                  <a:srgbClr val="2FFF12"/>
                </a:solidFill>
                <a:effectLst/>
                <a:latin typeface="Andale Mono" panose="020B0509000000000004" pitchFamily="49" charset="0"/>
              </a:rPr>
              <a:t>[</a:t>
            </a:r>
            <a:r>
              <a:rPr lang="en-US" sz="2400" dirty="0" err="1">
                <a:solidFill>
                  <a:srgbClr val="2FFF12"/>
                </a:solidFill>
                <a:effectLst/>
                <a:latin typeface="Andale Mono" panose="020B0509000000000004" pitchFamily="49" charset="0"/>
              </a:rPr>
              <a:t>vanilla@wheeler</a:t>
            </a:r>
            <a:r>
              <a:rPr lang="en-US" sz="2400" dirty="0">
                <a:solidFill>
                  <a:srgbClr val="2FFF12"/>
                </a:solidFill>
                <a:effectLst/>
                <a:latin typeface="Andale Mono" panose="020B0509000000000004" pitchFamily="49" charset="0"/>
              </a:rPr>
              <a:t> ~]$ </a:t>
            </a:r>
            <a:r>
              <a:rPr lang="en-US" sz="2400" dirty="0" err="1">
                <a:solidFill>
                  <a:srgbClr val="2FFF12"/>
                </a:solidFill>
                <a:effectLst/>
                <a:latin typeface="Andale Mono" panose="020B0509000000000004" pitchFamily="49" charset="0"/>
              </a:rPr>
              <a:t>srun</a:t>
            </a:r>
            <a:r>
              <a:rPr lang="en-US" sz="2400" dirty="0">
                <a:solidFill>
                  <a:srgbClr val="2FFF12"/>
                </a:solidFill>
                <a:effectLst/>
                <a:latin typeface="Andale Mono" panose="020B0509000000000004" pitchFamily="49" charset="0"/>
              </a:rPr>
              <a:t> --partition debug --nodes 2 hostname</a:t>
            </a:r>
          </a:p>
        </p:txBody>
      </p:sp>
    </p:spTree>
    <p:extLst>
      <p:ext uri="{BB962C8B-B14F-4D97-AF65-F5344CB8AC3E}">
        <p14:creationId xmlns:p14="http://schemas.microsoft.com/office/powerpoint/2010/main" val="4072289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12"/>
                                        </p:tgtEl>
                                        <p:attrNameLst>
                                          <p:attrName>style.visibility</p:attrName>
                                        </p:attrNameLst>
                                      </p:cBhvr>
                                      <p:to>
                                        <p:strVal val="visible"/>
                                      </p:to>
                                    </p:set>
                                    <p:animEffect transition="in" filter="fade">
                                      <p:cBhvr>
                                        <p:cTn id="7" dur="7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2" name="Title 3">
            <a:extLst>
              <a:ext uri="{FF2B5EF4-FFF2-40B4-BE49-F238E27FC236}">
                <a16:creationId xmlns:a16="http://schemas.microsoft.com/office/drawing/2014/main" id="{78610392-DAB5-108E-5CBC-5EA6AFCEDDBB}"/>
              </a:ext>
            </a:extLst>
          </p:cNvPr>
          <p:cNvSpPr txBox="1">
            <a:spLocks/>
          </p:cNvSpPr>
          <p:nvPr/>
        </p:nvSpPr>
        <p:spPr>
          <a:xfrm>
            <a:off x="470501" y="5596128"/>
            <a:ext cx="6973204" cy="126187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4100" dirty="0">
                <a:solidFill>
                  <a:schemeClr val="bg1"/>
                </a:solidFill>
              </a:rPr>
              <a:t>The </a:t>
            </a:r>
            <a:r>
              <a:rPr lang="en-US" sz="4100" dirty="0" err="1">
                <a:solidFill>
                  <a:schemeClr val="bg1"/>
                </a:solidFill>
              </a:rPr>
              <a:t>srun</a:t>
            </a:r>
            <a:r>
              <a:rPr lang="en-US" sz="4100" dirty="0">
                <a:solidFill>
                  <a:schemeClr val="bg1"/>
                </a:solidFill>
              </a:rPr>
              <a:t> command…</a:t>
            </a:r>
          </a:p>
        </p:txBody>
      </p:sp>
      <p:sp>
        <p:nvSpPr>
          <p:cNvPr id="5" name="TextBox 4">
            <a:extLst>
              <a:ext uri="{FF2B5EF4-FFF2-40B4-BE49-F238E27FC236}">
                <a16:creationId xmlns:a16="http://schemas.microsoft.com/office/drawing/2014/main" id="{5C0420F3-09F8-98C8-C160-FA441730D568}"/>
              </a:ext>
            </a:extLst>
          </p:cNvPr>
          <p:cNvSpPr txBox="1"/>
          <p:nvPr/>
        </p:nvSpPr>
        <p:spPr>
          <a:xfrm>
            <a:off x="145473" y="187037"/>
            <a:ext cx="11866418" cy="4093428"/>
          </a:xfrm>
          <a:prstGeom prst="rect">
            <a:avLst/>
          </a:prstGeom>
          <a:noFill/>
        </p:spPr>
        <p:txBody>
          <a:bodyPr wrap="square">
            <a:spAutoFit/>
          </a:bodyPr>
          <a:lstStyle/>
          <a:p>
            <a:r>
              <a:rPr lang="en-US" sz="2000" dirty="0">
                <a:solidFill>
                  <a:srgbClr val="2FFF12"/>
                </a:solidFill>
                <a:effectLst/>
                <a:latin typeface="Andale Mono" panose="020B0509000000000004" pitchFamily="49" charset="0"/>
              </a:rPr>
              <a:t>[</a:t>
            </a:r>
            <a:r>
              <a:rPr lang="en-US" sz="2000" dirty="0" err="1">
                <a:solidFill>
                  <a:srgbClr val="2FFF12"/>
                </a:solidFill>
                <a:effectLst/>
                <a:latin typeface="Andale Mono" panose="020B0509000000000004" pitchFamily="49" charset="0"/>
              </a:rPr>
              <a:t>vanilla@wheeler</a:t>
            </a:r>
            <a:r>
              <a:rPr lang="en-US" sz="2000" dirty="0">
                <a:solidFill>
                  <a:srgbClr val="2FFF12"/>
                </a:solidFill>
                <a:effectLst/>
                <a:latin typeface="Andale Mono" panose="020B0509000000000004" pitchFamily="49" charset="0"/>
              </a:rPr>
              <a:t> ~]$ </a:t>
            </a:r>
            <a:r>
              <a:rPr lang="en-US" sz="2000" dirty="0" err="1">
                <a:solidFill>
                  <a:schemeClr val="accent3">
                    <a:lumMod val="20000"/>
                    <a:lumOff val="80000"/>
                  </a:schemeClr>
                </a:solidFill>
                <a:effectLst/>
                <a:latin typeface="Andale Mono" panose="020B0509000000000004" pitchFamily="49" charset="0"/>
              </a:rPr>
              <a:t>srun</a:t>
            </a:r>
            <a:r>
              <a:rPr lang="en-US" sz="2000" dirty="0">
                <a:solidFill>
                  <a:schemeClr val="accent3">
                    <a:lumMod val="20000"/>
                    <a:lumOff val="80000"/>
                  </a:schemeClr>
                </a:solidFill>
                <a:effectLst/>
                <a:latin typeface="Andale Mono" panose="020B0509000000000004" pitchFamily="49" charset="0"/>
              </a:rPr>
              <a:t> --partition debug --</a:t>
            </a:r>
            <a:r>
              <a:rPr lang="en-US" sz="2000" dirty="0" err="1">
                <a:solidFill>
                  <a:schemeClr val="accent3">
                    <a:lumMod val="20000"/>
                    <a:lumOff val="80000"/>
                  </a:schemeClr>
                </a:solidFill>
                <a:effectLst/>
                <a:latin typeface="Andale Mono" panose="020B0509000000000004" pitchFamily="49" charset="0"/>
              </a:rPr>
              <a:t>ntasks</a:t>
            </a:r>
            <a:r>
              <a:rPr lang="en-US" sz="2000" dirty="0">
                <a:solidFill>
                  <a:schemeClr val="accent3">
                    <a:lumMod val="20000"/>
                    <a:lumOff val="80000"/>
                  </a:schemeClr>
                </a:solidFill>
                <a:effectLst/>
                <a:latin typeface="Andale Mono" panose="020B0509000000000004" pitchFamily="49" charset="0"/>
              </a:rPr>
              <a:t> 8 hostname</a:t>
            </a:r>
          </a:p>
          <a:p>
            <a:r>
              <a:rPr lang="en-US" sz="2000" dirty="0" err="1">
                <a:solidFill>
                  <a:srgbClr val="2FFF12"/>
                </a:solidFill>
                <a:effectLst/>
                <a:latin typeface="Andale Mono" panose="020B0509000000000004" pitchFamily="49" charset="0"/>
              </a:rPr>
              <a:t>srun</a:t>
            </a:r>
            <a:r>
              <a:rPr lang="en-US" sz="2000" dirty="0">
                <a:solidFill>
                  <a:srgbClr val="2FFF12"/>
                </a:solidFill>
                <a:effectLst/>
                <a:latin typeface="Andale Mono" panose="020B0509000000000004" pitchFamily="49" charset="0"/>
              </a:rPr>
              <a:t>: Account not specified in script or ~/.</a:t>
            </a:r>
            <a:r>
              <a:rPr lang="en-US" sz="2000" dirty="0" err="1">
                <a:solidFill>
                  <a:srgbClr val="2FFF12"/>
                </a:solidFill>
                <a:effectLst/>
                <a:latin typeface="Andale Mono" panose="020B0509000000000004" pitchFamily="49" charset="0"/>
              </a:rPr>
              <a:t>default_slurm_account</a:t>
            </a:r>
            <a:r>
              <a:rPr lang="en-US" sz="2000" dirty="0">
                <a:solidFill>
                  <a:srgbClr val="2FFF12"/>
                </a:solidFill>
                <a:effectLst/>
                <a:latin typeface="Andale Mono" panose="020B0509000000000004" pitchFamily="49" charset="0"/>
              </a:rPr>
              <a:t>, using latest project</a:t>
            </a:r>
          </a:p>
          <a:p>
            <a:r>
              <a:rPr lang="en-US" sz="2000" dirty="0">
                <a:solidFill>
                  <a:schemeClr val="accent4">
                    <a:lumMod val="40000"/>
                    <a:lumOff val="60000"/>
                  </a:schemeClr>
                </a:solidFill>
                <a:effectLst/>
                <a:latin typeface="Andale Mono" panose="020B0509000000000004" pitchFamily="49" charset="0"/>
              </a:rPr>
              <a:t>wheeler302.alliance.unm.edu</a:t>
            </a:r>
          </a:p>
          <a:p>
            <a:r>
              <a:rPr lang="en-US" sz="2000" dirty="0">
                <a:solidFill>
                  <a:schemeClr val="accent4">
                    <a:lumMod val="40000"/>
                    <a:lumOff val="60000"/>
                  </a:schemeClr>
                </a:solidFill>
                <a:effectLst/>
                <a:latin typeface="Andale Mono" panose="020B0509000000000004" pitchFamily="49" charset="0"/>
              </a:rPr>
              <a:t>wheeler302.alliance.unm.edu</a:t>
            </a:r>
          </a:p>
          <a:p>
            <a:r>
              <a:rPr lang="en-US" sz="2000" dirty="0">
                <a:solidFill>
                  <a:schemeClr val="accent4">
                    <a:lumMod val="40000"/>
                    <a:lumOff val="60000"/>
                  </a:schemeClr>
                </a:solidFill>
                <a:effectLst/>
                <a:latin typeface="Andale Mono" panose="020B0509000000000004" pitchFamily="49" charset="0"/>
              </a:rPr>
              <a:t>wheeler302.alliance.unm.edu</a:t>
            </a:r>
          </a:p>
          <a:p>
            <a:r>
              <a:rPr lang="en-US" sz="2000" dirty="0">
                <a:solidFill>
                  <a:schemeClr val="accent4">
                    <a:lumMod val="40000"/>
                    <a:lumOff val="60000"/>
                  </a:schemeClr>
                </a:solidFill>
                <a:effectLst/>
                <a:latin typeface="Andale Mono" panose="020B0509000000000004" pitchFamily="49" charset="0"/>
              </a:rPr>
              <a:t>wheeler302.alliance.unm.edu</a:t>
            </a:r>
          </a:p>
          <a:p>
            <a:r>
              <a:rPr lang="en-US" sz="2000" dirty="0">
                <a:solidFill>
                  <a:schemeClr val="accent4">
                    <a:lumMod val="40000"/>
                    <a:lumOff val="60000"/>
                  </a:schemeClr>
                </a:solidFill>
                <a:effectLst/>
                <a:latin typeface="Andale Mono" panose="020B0509000000000004" pitchFamily="49" charset="0"/>
              </a:rPr>
              <a:t>wheeler302.alliance.unm.edu</a:t>
            </a:r>
          </a:p>
          <a:p>
            <a:r>
              <a:rPr lang="en-US" sz="2000" dirty="0">
                <a:solidFill>
                  <a:schemeClr val="accent4">
                    <a:lumMod val="40000"/>
                    <a:lumOff val="60000"/>
                  </a:schemeClr>
                </a:solidFill>
                <a:effectLst/>
                <a:latin typeface="Andale Mono" panose="020B0509000000000004" pitchFamily="49" charset="0"/>
              </a:rPr>
              <a:t>wheeler302.alliance.unm.edu</a:t>
            </a:r>
          </a:p>
          <a:p>
            <a:r>
              <a:rPr lang="en-US" sz="2000" dirty="0">
                <a:solidFill>
                  <a:srgbClr val="2FFF12"/>
                </a:solidFill>
                <a:effectLst/>
                <a:latin typeface="Andale Mono" panose="020B0509000000000004" pitchFamily="49" charset="0"/>
              </a:rPr>
              <a:t>You have not been allocated GPUs. To request GPUs, use the -G option in your submission script.</a:t>
            </a:r>
          </a:p>
          <a:p>
            <a:r>
              <a:rPr lang="en-US" sz="2000" dirty="0">
                <a:solidFill>
                  <a:schemeClr val="accent4">
                    <a:lumMod val="40000"/>
                    <a:lumOff val="60000"/>
                  </a:schemeClr>
                </a:solidFill>
                <a:effectLst/>
                <a:latin typeface="Andale Mono" panose="020B0509000000000004" pitchFamily="49" charset="0"/>
              </a:rPr>
              <a:t>wheeler302.alliance.unm.edu</a:t>
            </a:r>
          </a:p>
          <a:p>
            <a:r>
              <a:rPr lang="en-US" sz="2000" dirty="0">
                <a:solidFill>
                  <a:schemeClr val="accent4">
                    <a:lumMod val="40000"/>
                    <a:lumOff val="60000"/>
                  </a:schemeClr>
                </a:solidFill>
                <a:effectLst/>
                <a:latin typeface="Andale Mono" panose="020B0509000000000004" pitchFamily="49" charset="0"/>
              </a:rPr>
              <a:t>wheeler302.alliance.unm.edu</a:t>
            </a:r>
          </a:p>
        </p:txBody>
      </p:sp>
    </p:spTree>
    <p:extLst>
      <p:ext uri="{BB962C8B-B14F-4D97-AF65-F5344CB8AC3E}">
        <p14:creationId xmlns:p14="http://schemas.microsoft.com/office/powerpoint/2010/main" val="2871082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12"/>
                                        </p:tgtEl>
                                        <p:attrNameLst>
                                          <p:attrName>style.visibility</p:attrName>
                                        </p:attrNameLst>
                                      </p:cBhvr>
                                      <p:to>
                                        <p:strVal val="visible"/>
                                      </p:to>
                                    </p:set>
                                    <p:animEffect transition="in" filter="fade">
                                      <p:cBhvr>
                                        <p:cTn id="7" dur="7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2" name="Title 3">
            <a:extLst>
              <a:ext uri="{FF2B5EF4-FFF2-40B4-BE49-F238E27FC236}">
                <a16:creationId xmlns:a16="http://schemas.microsoft.com/office/drawing/2014/main" id="{78610392-DAB5-108E-5CBC-5EA6AFCEDDBB}"/>
              </a:ext>
            </a:extLst>
          </p:cNvPr>
          <p:cNvSpPr txBox="1">
            <a:spLocks/>
          </p:cNvSpPr>
          <p:nvPr/>
        </p:nvSpPr>
        <p:spPr>
          <a:xfrm>
            <a:off x="470501" y="5596128"/>
            <a:ext cx="6973204" cy="126187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4100" dirty="0">
                <a:solidFill>
                  <a:schemeClr val="bg1"/>
                </a:solidFill>
              </a:rPr>
              <a:t>Review, what does this command do?</a:t>
            </a:r>
          </a:p>
        </p:txBody>
      </p:sp>
      <p:sp>
        <p:nvSpPr>
          <p:cNvPr id="6" name="TextBox 5">
            <a:extLst>
              <a:ext uri="{FF2B5EF4-FFF2-40B4-BE49-F238E27FC236}">
                <a16:creationId xmlns:a16="http://schemas.microsoft.com/office/drawing/2014/main" id="{868F0D13-9539-3B7C-4FE1-0D2A2148D416}"/>
              </a:ext>
            </a:extLst>
          </p:cNvPr>
          <p:cNvSpPr txBox="1"/>
          <p:nvPr/>
        </p:nvSpPr>
        <p:spPr>
          <a:xfrm>
            <a:off x="0" y="0"/>
            <a:ext cx="11544300" cy="707886"/>
          </a:xfrm>
          <a:prstGeom prst="rect">
            <a:avLst/>
          </a:prstGeom>
          <a:noFill/>
        </p:spPr>
        <p:txBody>
          <a:bodyPr wrap="square">
            <a:spAutoFit/>
          </a:bodyPr>
          <a:lstStyle/>
          <a:p>
            <a:r>
              <a:rPr lang="en-US" sz="2000" dirty="0">
                <a:solidFill>
                  <a:srgbClr val="2FFF12"/>
                </a:solidFill>
                <a:effectLst/>
                <a:latin typeface="Andale Mono" panose="020B0509000000000004" pitchFamily="49" charset="0"/>
              </a:rPr>
              <a:t>[</a:t>
            </a:r>
            <a:r>
              <a:rPr lang="en-US" sz="2000" dirty="0" err="1">
                <a:solidFill>
                  <a:srgbClr val="2FFF12"/>
                </a:solidFill>
                <a:effectLst/>
                <a:latin typeface="Andale Mono" panose="020B0509000000000004" pitchFamily="49" charset="0"/>
              </a:rPr>
              <a:t>vanilla@wheeler</a:t>
            </a:r>
            <a:r>
              <a:rPr lang="en-US" sz="2000" dirty="0">
                <a:solidFill>
                  <a:srgbClr val="2FFF12"/>
                </a:solidFill>
                <a:effectLst/>
                <a:latin typeface="Andale Mono" panose="020B0509000000000004" pitchFamily="49" charset="0"/>
              </a:rPr>
              <a:t> ~]$ </a:t>
            </a:r>
            <a:r>
              <a:rPr lang="en-US" sz="2000" dirty="0">
                <a:solidFill>
                  <a:schemeClr val="accent3">
                    <a:lumMod val="20000"/>
                    <a:lumOff val="80000"/>
                  </a:schemeClr>
                </a:solidFill>
                <a:effectLst/>
                <a:latin typeface="Andale Mono" panose="020B0509000000000004" pitchFamily="49" charset="0"/>
              </a:rPr>
              <a:t>cp </a:t>
            </a:r>
            <a:r>
              <a:rPr lang="en-US" sz="2000" dirty="0">
                <a:solidFill>
                  <a:schemeClr val="accent3">
                    <a:lumMod val="20000"/>
                    <a:lumOff val="80000"/>
                  </a:schemeClr>
                </a:solidFill>
                <a:latin typeface="Andale Mono" panose="020B0509000000000004" pitchFamily="49" charset="0"/>
              </a:rPr>
              <a:t>-r </a:t>
            </a:r>
            <a:r>
              <a:rPr lang="en-US" sz="2000" dirty="0">
                <a:solidFill>
                  <a:schemeClr val="accent3">
                    <a:lumMod val="20000"/>
                    <a:lumOff val="80000"/>
                  </a:schemeClr>
                </a:solidFill>
                <a:effectLst/>
                <a:latin typeface="Andale Mono" panose="020B0509000000000004" pitchFamily="49" charset="0"/>
              </a:rPr>
              <a:t>/projects/shared/workshops/beginner/</a:t>
            </a:r>
            <a:r>
              <a:rPr lang="en-US" sz="2000" dirty="0" err="1">
                <a:solidFill>
                  <a:schemeClr val="accent3">
                    <a:lumMod val="20000"/>
                    <a:lumOff val="80000"/>
                  </a:schemeClr>
                </a:solidFill>
                <a:effectLst/>
                <a:latin typeface="Andale Mono" panose="020B0509000000000004" pitchFamily="49" charset="0"/>
              </a:rPr>
              <a:t>vecadd</a:t>
            </a:r>
            <a:r>
              <a:rPr lang="en-US" sz="2000" dirty="0">
                <a:solidFill>
                  <a:schemeClr val="accent3">
                    <a:lumMod val="20000"/>
                    <a:lumOff val="80000"/>
                  </a:schemeClr>
                </a:solidFill>
                <a:effectLst/>
                <a:latin typeface="Andale Mono" panose="020B0509000000000004" pitchFamily="49" charset="0"/>
              </a:rPr>
              <a:t> ~</a:t>
            </a:r>
          </a:p>
          <a:p>
            <a:r>
              <a:rPr lang="en-US" sz="2000" dirty="0">
                <a:solidFill>
                  <a:srgbClr val="2FFF12"/>
                </a:solidFill>
                <a:effectLst/>
                <a:latin typeface="Andale Mono" panose="020B0509000000000004" pitchFamily="49" charset="0"/>
              </a:rPr>
              <a:t>[</a:t>
            </a:r>
            <a:r>
              <a:rPr lang="en-US" sz="2000" dirty="0" err="1">
                <a:solidFill>
                  <a:srgbClr val="2FFF12"/>
                </a:solidFill>
                <a:effectLst/>
                <a:latin typeface="Andale Mono" panose="020B0509000000000004" pitchFamily="49" charset="0"/>
              </a:rPr>
              <a:t>vanilla@wheeler</a:t>
            </a:r>
            <a:r>
              <a:rPr lang="en-US" sz="2000" dirty="0">
                <a:solidFill>
                  <a:srgbClr val="2FFF12"/>
                </a:solidFill>
                <a:effectLst/>
                <a:latin typeface="Andale Mono" panose="020B0509000000000004" pitchFamily="49" charset="0"/>
              </a:rPr>
              <a:t> ~]$ </a:t>
            </a:r>
          </a:p>
        </p:txBody>
      </p:sp>
    </p:spTree>
    <p:extLst>
      <p:ext uri="{BB962C8B-B14F-4D97-AF65-F5344CB8AC3E}">
        <p14:creationId xmlns:p14="http://schemas.microsoft.com/office/powerpoint/2010/main" val="2823907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12"/>
                                        </p:tgtEl>
                                        <p:attrNameLst>
                                          <p:attrName>style.visibility</p:attrName>
                                        </p:attrNameLst>
                                      </p:cBhvr>
                                      <p:to>
                                        <p:strVal val="visible"/>
                                      </p:to>
                                    </p:set>
                                    <p:animEffect transition="in" filter="fade">
                                      <p:cBhvr>
                                        <p:cTn id="7" dur="7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2" name="Title 3">
            <a:extLst>
              <a:ext uri="{FF2B5EF4-FFF2-40B4-BE49-F238E27FC236}">
                <a16:creationId xmlns:a16="http://schemas.microsoft.com/office/drawing/2014/main" id="{78610392-DAB5-108E-5CBC-5EA6AFCEDDBB}"/>
              </a:ext>
            </a:extLst>
          </p:cNvPr>
          <p:cNvSpPr txBox="1">
            <a:spLocks/>
          </p:cNvSpPr>
          <p:nvPr/>
        </p:nvSpPr>
        <p:spPr>
          <a:xfrm>
            <a:off x="470501" y="5596128"/>
            <a:ext cx="6973204" cy="126187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4100" dirty="0">
                <a:solidFill>
                  <a:schemeClr val="bg1"/>
                </a:solidFill>
              </a:rPr>
              <a:t>What do these commands do?</a:t>
            </a:r>
          </a:p>
        </p:txBody>
      </p:sp>
      <p:sp>
        <p:nvSpPr>
          <p:cNvPr id="7" name="TextBox 6">
            <a:extLst>
              <a:ext uri="{FF2B5EF4-FFF2-40B4-BE49-F238E27FC236}">
                <a16:creationId xmlns:a16="http://schemas.microsoft.com/office/drawing/2014/main" id="{319B555A-EFA7-248C-471B-5E1D6D79063B}"/>
              </a:ext>
            </a:extLst>
          </p:cNvPr>
          <p:cNvSpPr txBox="1"/>
          <p:nvPr/>
        </p:nvSpPr>
        <p:spPr>
          <a:xfrm>
            <a:off x="0" y="195559"/>
            <a:ext cx="11158538" cy="830997"/>
          </a:xfrm>
          <a:prstGeom prst="rect">
            <a:avLst/>
          </a:prstGeom>
          <a:noFill/>
        </p:spPr>
        <p:txBody>
          <a:bodyPr wrap="square">
            <a:spAutoFit/>
          </a:bodyPr>
          <a:lstStyle/>
          <a:p>
            <a:r>
              <a:rPr lang="en-US" sz="2400" dirty="0">
                <a:solidFill>
                  <a:srgbClr val="2FFF12"/>
                </a:solidFill>
                <a:effectLst/>
                <a:latin typeface="Andale Mono" panose="020B0509000000000004" pitchFamily="49" charset="0"/>
              </a:rPr>
              <a:t>[</a:t>
            </a:r>
            <a:r>
              <a:rPr lang="en-US" sz="2400" dirty="0" err="1">
                <a:solidFill>
                  <a:srgbClr val="2FFF12"/>
                </a:solidFill>
                <a:effectLst/>
                <a:latin typeface="Andale Mono" panose="020B0509000000000004" pitchFamily="49" charset="0"/>
              </a:rPr>
              <a:t>vanilla@wheeler</a:t>
            </a:r>
            <a:r>
              <a:rPr lang="en-US" sz="2400" dirty="0">
                <a:solidFill>
                  <a:srgbClr val="2FFF12"/>
                </a:solidFill>
                <a:effectLst/>
                <a:latin typeface="Andale Mono" panose="020B0509000000000004" pitchFamily="49" charset="0"/>
              </a:rPr>
              <a:t> ~]$ </a:t>
            </a:r>
            <a:r>
              <a:rPr lang="en-US" sz="2400" dirty="0">
                <a:solidFill>
                  <a:schemeClr val="accent3">
                    <a:lumMod val="20000"/>
                    <a:lumOff val="80000"/>
                  </a:schemeClr>
                </a:solidFill>
                <a:effectLst/>
                <a:latin typeface="Andale Mono" panose="020B0509000000000004" pitchFamily="49" charset="0"/>
              </a:rPr>
              <a:t>cd </a:t>
            </a:r>
            <a:r>
              <a:rPr lang="en-US" sz="2400" dirty="0" err="1">
                <a:solidFill>
                  <a:schemeClr val="accent3">
                    <a:lumMod val="20000"/>
                    <a:lumOff val="80000"/>
                  </a:schemeClr>
                </a:solidFill>
                <a:effectLst/>
                <a:latin typeface="Andale Mono" panose="020B0509000000000004" pitchFamily="49" charset="0"/>
              </a:rPr>
              <a:t>vecadd</a:t>
            </a:r>
            <a:r>
              <a:rPr lang="en-US" sz="2400" dirty="0">
                <a:solidFill>
                  <a:schemeClr val="accent3">
                    <a:lumMod val="20000"/>
                    <a:lumOff val="80000"/>
                  </a:schemeClr>
                </a:solidFill>
                <a:effectLst/>
                <a:latin typeface="Andale Mono" panose="020B0509000000000004" pitchFamily="49" charset="0"/>
              </a:rPr>
              <a:t>/</a:t>
            </a:r>
          </a:p>
          <a:p>
            <a:r>
              <a:rPr lang="en-US" sz="2400" dirty="0">
                <a:solidFill>
                  <a:srgbClr val="2FFF12"/>
                </a:solidFill>
                <a:effectLst/>
                <a:latin typeface="Andale Mono" panose="020B0509000000000004" pitchFamily="49" charset="0"/>
              </a:rPr>
              <a:t>[</a:t>
            </a:r>
            <a:r>
              <a:rPr lang="en-US" sz="2400" dirty="0" err="1">
                <a:solidFill>
                  <a:srgbClr val="2FFF12"/>
                </a:solidFill>
                <a:effectLst/>
                <a:latin typeface="Andale Mono" panose="020B0509000000000004" pitchFamily="49" charset="0"/>
              </a:rPr>
              <a:t>vanilla@wheeler</a:t>
            </a:r>
            <a:r>
              <a:rPr lang="en-US" sz="2400" dirty="0">
                <a:solidFill>
                  <a:srgbClr val="2FFF12"/>
                </a:solidFill>
                <a:effectLst/>
                <a:latin typeface="Andale Mono" panose="020B0509000000000004" pitchFamily="49" charset="0"/>
              </a:rPr>
              <a:t> ~/</a:t>
            </a:r>
            <a:r>
              <a:rPr lang="en-US" sz="2400" dirty="0" err="1">
                <a:solidFill>
                  <a:srgbClr val="2FFF12"/>
                </a:solidFill>
                <a:effectLst/>
                <a:latin typeface="Andale Mono" panose="020B0509000000000004" pitchFamily="49" charset="0"/>
              </a:rPr>
              <a:t>vecadd</a:t>
            </a:r>
            <a:r>
              <a:rPr lang="en-US" sz="2400" dirty="0">
                <a:solidFill>
                  <a:srgbClr val="2FFF12"/>
                </a:solidFill>
                <a:effectLst/>
                <a:latin typeface="Andale Mono" panose="020B0509000000000004" pitchFamily="49" charset="0"/>
              </a:rPr>
              <a:t>]$ </a:t>
            </a:r>
            <a:r>
              <a:rPr lang="en-US" sz="2400" dirty="0">
                <a:solidFill>
                  <a:schemeClr val="accent3">
                    <a:lumMod val="20000"/>
                    <a:lumOff val="80000"/>
                  </a:schemeClr>
                </a:solidFill>
                <a:effectLst/>
                <a:latin typeface="Andale Mono" panose="020B0509000000000004" pitchFamily="49" charset="0"/>
              </a:rPr>
              <a:t>module load </a:t>
            </a:r>
            <a:r>
              <a:rPr lang="en-US" sz="2400" dirty="0" err="1">
                <a:solidFill>
                  <a:schemeClr val="accent3">
                    <a:lumMod val="20000"/>
                    <a:lumOff val="80000"/>
                  </a:schemeClr>
                </a:solidFill>
                <a:effectLst/>
                <a:latin typeface="Andale Mono" panose="020B0509000000000004" pitchFamily="49" charset="0"/>
              </a:rPr>
              <a:t>openmpi</a:t>
            </a:r>
            <a:r>
              <a:rPr lang="en-US" sz="2400" dirty="0">
                <a:solidFill>
                  <a:schemeClr val="accent3">
                    <a:lumMod val="20000"/>
                    <a:lumOff val="80000"/>
                  </a:schemeClr>
                </a:solidFill>
                <a:effectLst/>
                <a:latin typeface="Andale Mono" panose="020B0509000000000004" pitchFamily="49" charset="0"/>
              </a:rPr>
              <a:t>/4.1.2-q2zi</a:t>
            </a:r>
          </a:p>
        </p:txBody>
      </p:sp>
    </p:spTree>
    <p:extLst>
      <p:ext uri="{BB962C8B-B14F-4D97-AF65-F5344CB8AC3E}">
        <p14:creationId xmlns:p14="http://schemas.microsoft.com/office/powerpoint/2010/main" val="3114299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12"/>
                                        </p:tgtEl>
                                        <p:attrNameLst>
                                          <p:attrName>style.visibility</p:attrName>
                                        </p:attrNameLst>
                                      </p:cBhvr>
                                      <p:to>
                                        <p:strVal val="visible"/>
                                      </p:to>
                                    </p:set>
                                    <p:animEffect transition="in" filter="fade">
                                      <p:cBhvr>
                                        <p:cTn id="7" dur="7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2" name="Title 3">
            <a:extLst>
              <a:ext uri="{FF2B5EF4-FFF2-40B4-BE49-F238E27FC236}">
                <a16:creationId xmlns:a16="http://schemas.microsoft.com/office/drawing/2014/main" id="{78610392-DAB5-108E-5CBC-5EA6AFCEDDBB}"/>
              </a:ext>
            </a:extLst>
          </p:cNvPr>
          <p:cNvSpPr txBox="1">
            <a:spLocks/>
          </p:cNvSpPr>
          <p:nvPr/>
        </p:nvSpPr>
        <p:spPr>
          <a:xfrm>
            <a:off x="470501" y="5596128"/>
            <a:ext cx="6973204" cy="126187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4100" dirty="0">
                <a:solidFill>
                  <a:schemeClr val="bg1"/>
                </a:solidFill>
              </a:rPr>
              <a:t>Now run the program with “</a:t>
            </a:r>
            <a:r>
              <a:rPr lang="en-US" sz="4100" dirty="0" err="1">
                <a:solidFill>
                  <a:schemeClr val="bg1"/>
                </a:solidFill>
              </a:rPr>
              <a:t>srun</a:t>
            </a:r>
            <a:r>
              <a:rPr lang="en-US" sz="4100" dirty="0">
                <a:solidFill>
                  <a:schemeClr val="bg1"/>
                </a:solidFill>
              </a:rPr>
              <a:t>”…</a:t>
            </a:r>
          </a:p>
        </p:txBody>
      </p:sp>
      <p:sp>
        <p:nvSpPr>
          <p:cNvPr id="5" name="TextBox 4">
            <a:extLst>
              <a:ext uri="{FF2B5EF4-FFF2-40B4-BE49-F238E27FC236}">
                <a16:creationId xmlns:a16="http://schemas.microsoft.com/office/drawing/2014/main" id="{01998589-6816-DE9D-97AD-1A16DA9AF4F6}"/>
              </a:ext>
            </a:extLst>
          </p:cNvPr>
          <p:cNvSpPr txBox="1"/>
          <p:nvPr/>
        </p:nvSpPr>
        <p:spPr>
          <a:xfrm>
            <a:off x="0" y="162609"/>
            <a:ext cx="11315700" cy="400110"/>
          </a:xfrm>
          <a:prstGeom prst="rect">
            <a:avLst/>
          </a:prstGeom>
          <a:noFill/>
        </p:spPr>
        <p:txBody>
          <a:bodyPr wrap="square">
            <a:spAutoFit/>
          </a:bodyPr>
          <a:lstStyle/>
          <a:p>
            <a:r>
              <a:rPr lang="en-US" sz="2000" dirty="0">
                <a:solidFill>
                  <a:srgbClr val="2FFF12"/>
                </a:solidFill>
                <a:effectLst/>
                <a:latin typeface="Andale Mono" panose="020B0509000000000004" pitchFamily="49" charset="0"/>
              </a:rPr>
              <a:t>[</a:t>
            </a:r>
            <a:r>
              <a:rPr lang="en-US" sz="2000" dirty="0" err="1">
                <a:solidFill>
                  <a:srgbClr val="2FFF12"/>
                </a:solidFill>
                <a:effectLst/>
                <a:latin typeface="Andale Mono" panose="020B0509000000000004" pitchFamily="49" charset="0"/>
              </a:rPr>
              <a:t>vanilla@wheeler</a:t>
            </a:r>
            <a:r>
              <a:rPr lang="en-US" sz="2000" dirty="0">
                <a:solidFill>
                  <a:srgbClr val="2FFF12"/>
                </a:solidFill>
                <a:effectLst/>
                <a:latin typeface="Andale Mono" panose="020B0509000000000004" pitchFamily="49" charset="0"/>
              </a:rPr>
              <a:t> ~/</a:t>
            </a:r>
            <a:r>
              <a:rPr lang="en-US" sz="2000" dirty="0" err="1">
                <a:solidFill>
                  <a:srgbClr val="2FFF12"/>
                </a:solidFill>
                <a:effectLst/>
                <a:latin typeface="Andale Mono" panose="020B0509000000000004" pitchFamily="49" charset="0"/>
              </a:rPr>
              <a:t>vecadd</a:t>
            </a:r>
            <a:r>
              <a:rPr lang="en-US" sz="2000" dirty="0">
                <a:solidFill>
                  <a:srgbClr val="2FFF12"/>
                </a:solidFill>
                <a:effectLst/>
                <a:latin typeface="Andale Mono" panose="020B0509000000000004" pitchFamily="49" charset="0"/>
              </a:rPr>
              <a:t>]$ </a:t>
            </a:r>
            <a:r>
              <a:rPr lang="en-US" sz="2000" dirty="0" err="1">
                <a:solidFill>
                  <a:schemeClr val="accent3">
                    <a:lumMod val="20000"/>
                    <a:lumOff val="80000"/>
                  </a:schemeClr>
                </a:solidFill>
                <a:effectLst/>
                <a:latin typeface="Andale Mono" panose="020B0509000000000004" pitchFamily="49" charset="0"/>
              </a:rPr>
              <a:t>srun</a:t>
            </a:r>
            <a:r>
              <a:rPr lang="en-US" sz="2000" dirty="0">
                <a:solidFill>
                  <a:schemeClr val="accent3">
                    <a:lumMod val="20000"/>
                    <a:lumOff val="80000"/>
                  </a:schemeClr>
                </a:solidFill>
                <a:effectLst/>
                <a:latin typeface="Andale Mono" panose="020B0509000000000004" pitchFamily="49" charset="0"/>
              </a:rPr>
              <a:t> --partition debug --</a:t>
            </a:r>
            <a:r>
              <a:rPr lang="en-US" sz="2000" dirty="0" err="1">
                <a:solidFill>
                  <a:schemeClr val="accent3">
                    <a:lumMod val="20000"/>
                    <a:lumOff val="80000"/>
                  </a:schemeClr>
                </a:solidFill>
                <a:effectLst/>
                <a:latin typeface="Andale Mono" panose="020B0509000000000004" pitchFamily="49" charset="0"/>
              </a:rPr>
              <a:t>ntasks</a:t>
            </a:r>
            <a:r>
              <a:rPr lang="en-US" sz="2000" dirty="0">
                <a:solidFill>
                  <a:schemeClr val="accent3">
                    <a:lumMod val="20000"/>
                    <a:lumOff val="80000"/>
                  </a:schemeClr>
                </a:solidFill>
                <a:effectLst/>
                <a:latin typeface="Andale Mono" panose="020B0509000000000004" pitchFamily="49" charset="0"/>
              </a:rPr>
              <a:t> 4 </a:t>
            </a:r>
            <a:r>
              <a:rPr lang="en-US" sz="2000" dirty="0" err="1">
                <a:solidFill>
                  <a:schemeClr val="accent3">
                    <a:lumMod val="20000"/>
                    <a:lumOff val="80000"/>
                  </a:schemeClr>
                </a:solidFill>
                <a:effectLst/>
                <a:latin typeface="Andale Mono" panose="020B0509000000000004" pitchFamily="49" charset="0"/>
              </a:rPr>
              <a:t>vecaddmpi</a:t>
            </a:r>
            <a:endParaRPr lang="en-US" sz="2000" dirty="0">
              <a:solidFill>
                <a:schemeClr val="accent3">
                  <a:lumMod val="20000"/>
                  <a:lumOff val="80000"/>
                </a:schemeClr>
              </a:solidFill>
              <a:effectLst/>
              <a:latin typeface="Andale Mono" panose="020B0509000000000004" pitchFamily="49" charset="0"/>
            </a:endParaRPr>
          </a:p>
        </p:txBody>
      </p:sp>
    </p:spTree>
    <p:extLst>
      <p:ext uri="{BB962C8B-B14F-4D97-AF65-F5344CB8AC3E}">
        <p14:creationId xmlns:p14="http://schemas.microsoft.com/office/powerpoint/2010/main" val="2022894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12"/>
                                        </p:tgtEl>
                                        <p:attrNameLst>
                                          <p:attrName>style.visibility</p:attrName>
                                        </p:attrNameLst>
                                      </p:cBhvr>
                                      <p:to>
                                        <p:strVal val="visible"/>
                                      </p:to>
                                    </p:set>
                                    <p:animEffect transition="in" filter="fade">
                                      <p:cBhvr>
                                        <p:cTn id="7" dur="7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2" name="Title 3">
            <a:extLst>
              <a:ext uri="{FF2B5EF4-FFF2-40B4-BE49-F238E27FC236}">
                <a16:creationId xmlns:a16="http://schemas.microsoft.com/office/drawing/2014/main" id="{78610392-DAB5-108E-5CBC-5EA6AFCEDDBB}"/>
              </a:ext>
            </a:extLst>
          </p:cNvPr>
          <p:cNvSpPr txBox="1">
            <a:spLocks/>
          </p:cNvSpPr>
          <p:nvPr/>
        </p:nvSpPr>
        <p:spPr>
          <a:xfrm>
            <a:off x="969264" y="5154168"/>
            <a:ext cx="6973204" cy="126187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4100" dirty="0" err="1">
                <a:solidFill>
                  <a:schemeClr val="bg1"/>
                </a:solidFill>
              </a:rPr>
              <a:t>srun</a:t>
            </a:r>
            <a:r>
              <a:rPr lang="en-US" sz="4100" dirty="0">
                <a:solidFill>
                  <a:schemeClr val="bg1"/>
                </a:solidFill>
              </a:rPr>
              <a:t> is good but HPC centers are busy!</a:t>
            </a:r>
          </a:p>
        </p:txBody>
      </p:sp>
      <p:sp>
        <p:nvSpPr>
          <p:cNvPr id="7" name="TextBox 6">
            <a:extLst>
              <a:ext uri="{FF2B5EF4-FFF2-40B4-BE49-F238E27FC236}">
                <a16:creationId xmlns:a16="http://schemas.microsoft.com/office/drawing/2014/main" id="{245C1FCC-2BFE-F738-A2CD-D5498A9C5503}"/>
              </a:ext>
            </a:extLst>
          </p:cNvPr>
          <p:cNvSpPr txBox="1"/>
          <p:nvPr/>
        </p:nvSpPr>
        <p:spPr>
          <a:xfrm>
            <a:off x="306532" y="41564"/>
            <a:ext cx="11539104" cy="2677656"/>
          </a:xfrm>
          <a:prstGeom prst="rect">
            <a:avLst/>
          </a:prstGeom>
          <a:noFill/>
        </p:spPr>
        <p:txBody>
          <a:bodyPr wrap="square">
            <a:spAutoFit/>
          </a:bodyPr>
          <a:lstStyle/>
          <a:p>
            <a:r>
              <a:rPr lang="en-US" sz="2800" dirty="0">
                <a:solidFill>
                  <a:srgbClr val="2FFF12"/>
                </a:solidFill>
                <a:effectLst/>
                <a:latin typeface="Andale Mono" panose="020B0509000000000004" pitchFamily="49" charset="0"/>
              </a:rPr>
              <a:t>[</a:t>
            </a:r>
            <a:r>
              <a:rPr lang="en-US" sz="2800" dirty="0" err="1">
                <a:solidFill>
                  <a:srgbClr val="2FFF12"/>
                </a:solidFill>
                <a:effectLst/>
                <a:latin typeface="Andale Mono" panose="020B0509000000000004" pitchFamily="49" charset="0"/>
              </a:rPr>
              <a:t>vanilla@wheeler</a:t>
            </a:r>
            <a:r>
              <a:rPr lang="en-US" sz="2800" dirty="0">
                <a:solidFill>
                  <a:srgbClr val="2FFF12"/>
                </a:solidFill>
                <a:effectLst/>
                <a:latin typeface="Andale Mono" panose="020B0509000000000004" pitchFamily="49" charset="0"/>
              </a:rPr>
              <a:t> ~]$ </a:t>
            </a:r>
            <a:r>
              <a:rPr lang="en-US" sz="2800" dirty="0" err="1">
                <a:solidFill>
                  <a:schemeClr val="accent3">
                    <a:lumMod val="20000"/>
                    <a:lumOff val="80000"/>
                  </a:schemeClr>
                </a:solidFill>
                <a:effectLst/>
                <a:latin typeface="Andale Mono" panose="020B0509000000000004" pitchFamily="49" charset="0"/>
              </a:rPr>
              <a:t>qgrok</a:t>
            </a:r>
            <a:endParaRPr lang="en-US" sz="2800" dirty="0">
              <a:solidFill>
                <a:schemeClr val="accent3">
                  <a:lumMod val="20000"/>
                  <a:lumOff val="80000"/>
                </a:schemeClr>
              </a:solidFill>
              <a:effectLst/>
              <a:latin typeface="Andale Mono" panose="020B0509000000000004" pitchFamily="49" charset="0"/>
            </a:endParaRPr>
          </a:p>
          <a:p>
            <a:r>
              <a:rPr lang="en-US" sz="2800" dirty="0">
                <a:solidFill>
                  <a:srgbClr val="2FFF12"/>
                </a:solidFill>
                <a:effectLst/>
                <a:latin typeface="Andale Mono" panose="020B0509000000000004" pitchFamily="49" charset="0"/>
              </a:rPr>
              <a:t>queues   free   busy   offline  jobs   nodes  CPUs</a:t>
            </a:r>
          </a:p>
          <a:p>
            <a:r>
              <a:rPr lang="en-US" sz="2800" dirty="0">
                <a:solidFill>
                  <a:srgbClr val="2FFF12"/>
                </a:solidFill>
                <a:effectLst/>
                <a:latin typeface="Andale Mono" panose="020B0509000000000004" pitchFamily="49" charset="0"/>
              </a:rPr>
              <a:t>-----    -----  -----  -----    -----  -----  -----</a:t>
            </a:r>
          </a:p>
          <a:p>
            <a:r>
              <a:rPr lang="en-US" sz="2800" dirty="0">
                <a:solidFill>
                  <a:srgbClr val="2FFF12"/>
                </a:solidFill>
                <a:effectLst/>
                <a:latin typeface="Andale Mono" panose="020B0509000000000004" pitchFamily="49" charset="0"/>
              </a:rPr>
              <a:t>normal   0      299    1        97     300    2400</a:t>
            </a:r>
          </a:p>
          <a:p>
            <a:r>
              <a:rPr lang="en-US" sz="2800" dirty="0">
                <a:solidFill>
                  <a:srgbClr val="2FFF12"/>
                </a:solidFill>
                <a:effectLst/>
                <a:latin typeface="Andale Mono" panose="020B0509000000000004" pitchFamily="49" charset="0"/>
              </a:rPr>
              <a:t>debug    4      0      0        0      4      32</a:t>
            </a:r>
          </a:p>
          <a:p>
            <a:r>
              <a:rPr lang="en-US" sz="2800" dirty="0">
                <a:solidFill>
                  <a:srgbClr val="2FFF12"/>
                </a:solidFill>
                <a:effectLst/>
                <a:latin typeface="Andale Mono" panose="020B0509000000000004" pitchFamily="49" charset="0"/>
              </a:rPr>
              <a:t>totals:  4      299    1        97     304    2432</a:t>
            </a:r>
          </a:p>
        </p:txBody>
      </p:sp>
    </p:spTree>
    <p:extLst>
      <p:ext uri="{BB962C8B-B14F-4D97-AF65-F5344CB8AC3E}">
        <p14:creationId xmlns:p14="http://schemas.microsoft.com/office/powerpoint/2010/main" val="1179160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12"/>
                                        </p:tgtEl>
                                        <p:attrNameLst>
                                          <p:attrName>style.visibility</p:attrName>
                                        </p:attrNameLst>
                                      </p:cBhvr>
                                      <p:to>
                                        <p:strVal val="visible"/>
                                      </p:to>
                                    </p:set>
                                    <p:animEffect transition="in" filter="fade">
                                      <p:cBhvr>
                                        <p:cTn id="7" dur="7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D5F4389-84B1-8A4C-9613-09EA65455EB8}"/>
              </a:ext>
            </a:extLst>
          </p:cNvPr>
          <p:cNvPicPr>
            <a:picLocks noChangeAspect="1"/>
          </p:cNvPicPr>
          <p:nvPr/>
        </p:nvPicPr>
        <p:blipFill>
          <a:blip r:embed="rId2"/>
          <a:stretch>
            <a:fillRect/>
          </a:stretch>
        </p:blipFill>
        <p:spPr>
          <a:xfrm>
            <a:off x="0" y="5349"/>
            <a:ext cx="12192000" cy="6847301"/>
          </a:xfrm>
          <a:prstGeom prst="rect">
            <a:avLst/>
          </a:prstGeom>
        </p:spPr>
      </p:pic>
      <p:sp>
        <p:nvSpPr>
          <p:cNvPr id="3" name="Rectangle 2">
            <a:extLst>
              <a:ext uri="{FF2B5EF4-FFF2-40B4-BE49-F238E27FC236}">
                <a16:creationId xmlns:a16="http://schemas.microsoft.com/office/drawing/2014/main" id="{E1B46AC0-91E7-3C43-14E9-B869D76EDDE2}"/>
              </a:ext>
            </a:extLst>
          </p:cNvPr>
          <p:cNvSpPr/>
          <p:nvPr/>
        </p:nvSpPr>
        <p:spPr>
          <a:xfrm>
            <a:off x="1326291" y="5346356"/>
            <a:ext cx="580768" cy="333633"/>
          </a:xfrm>
          <a:prstGeom prst="rect">
            <a:avLst/>
          </a:prstGeom>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E1F187CB-AE64-3D8F-16DE-B374B41C6B83}"/>
              </a:ext>
            </a:extLst>
          </p:cNvPr>
          <p:cNvSpPr/>
          <p:nvPr/>
        </p:nvSpPr>
        <p:spPr>
          <a:xfrm>
            <a:off x="1313935" y="3327973"/>
            <a:ext cx="580768" cy="333633"/>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8265521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2B9F430-AA96-8245-87CF-786A93A071DB}"/>
              </a:ext>
            </a:extLst>
          </p:cNvPr>
          <p:cNvPicPr>
            <a:picLocks noChangeAspect="1"/>
          </p:cNvPicPr>
          <p:nvPr/>
        </p:nvPicPr>
        <p:blipFill>
          <a:blip r:embed="rId2"/>
          <a:stretch>
            <a:fillRect/>
          </a:stretch>
        </p:blipFill>
        <p:spPr>
          <a:xfrm>
            <a:off x="0" y="5349"/>
            <a:ext cx="12192000" cy="6847301"/>
          </a:xfrm>
          <a:prstGeom prst="rect">
            <a:avLst/>
          </a:prstGeom>
        </p:spPr>
      </p:pic>
      <p:sp>
        <p:nvSpPr>
          <p:cNvPr id="2" name="TextBox 1">
            <a:extLst>
              <a:ext uri="{FF2B5EF4-FFF2-40B4-BE49-F238E27FC236}">
                <a16:creationId xmlns:a16="http://schemas.microsoft.com/office/drawing/2014/main" id="{974C9AD3-245C-5ADF-EDDE-41128A3CB342}"/>
              </a:ext>
            </a:extLst>
          </p:cNvPr>
          <p:cNvSpPr txBox="1"/>
          <p:nvPr/>
        </p:nvSpPr>
        <p:spPr>
          <a:xfrm>
            <a:off x="4114799" y="3076831"/>
            <a:ext cx="1156086" cy="584775"/>
          </a:xfrm>
          <a:prstGeom prst="rect">
            <a:avLst/>
          </a:prstGeom>
          <a:solidFill>
            <a:schemeClr val="accent1">
              <a:lumMod val="40000"/>
              <a:lumOff val="60000"/>
            </a:schemeClr>
          </a:solidFill>
        </p:spPr>
        <p:txBody>
          <a:bodyPr wrap="none" rtlCol="0">
            <a:spAutoFit/>
          </a:bodyPr>
          <a:lstStyle/>
          <a:p>
            <a:r>
              <a:rPr lang="en-US" sz="3200" dirty="0" err="1"/>
              <a:t>Slurm</a:t>
            </a:r>
            <a:endParaRPr lang="en-US" sz="3200" dirty="0"/>
          </a:p>
        </p:txBody>
      </p:sp>
      <p:sp>
        <p:nvSpPr>
          <p:cNvPr id="5" name="Rectangle 4">
            <a:extLst>
              <a:ext uri="{FF2B5EF4-FFF2-40B4-BE49-F238E27FC236}">
                <a16:creationId xmlns:a16="http://schemas.microsoft.com/office/drawing/2014/main" id="{B893EAA0-7AB8-6294-6B04-C2FDD403D8FC}"/>
              </a:ext>
            </a:extLst>
          </p:cNvPr>
          <p:cNvSpPr/>
          <p:nvPr/>
        </p:nvSpPr>
        <p:spPr>
          <a:xfrm>
            <a:off x="1326291" y="5346356"/>
            <a:ext cx="580768" cy="333633"/>
          </a:xfrm>
          <a:prstGeom prst="rect">
            <a:avLst/>
          </a:prstGeom>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C74CB6F1-D29F-7EB7-D7F8-F10936D3717D}"/>
              </a:ext>
            </a:extLst>
          </p:cNvPr>
          <p:cNvSpPr/>
          <p:nvPr/>
        </p:nvSpPr>
        <p:spPr>
          <a:xfrm>
            <a:off x="1313935" y="3327973"/>
            <a:ext cx="580768" cy="333633"/>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6599783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52CD14E-E5B6-8149-8CCB-179B43790E44}"/>
              </a:ext>
            </a:extLst>
          </p:cNvPr>
          <p:cNvPicPr>
            <a:picLocks noChangeAspect="1"/>
          </p:cNvPicPr>
          <p:nvPr/>
        </p:nvPicPr>
        <p:blipFill>
          <a:blip r:embed="rId2"/>
          <a:stretch>
            <a:fillRect/>
          </a:stretch>
        </p:blipFill>
        <p:spPr>
          <a:xfrm>
            <a:off x="0" y="5349"/>
            <a:ext cx="12192000" cy="6847301"/>
          </a:xfrm>
          <a:prstGeom prst="rect">
            <a:avLst/>
          </a:prstGeom>
        </p:spPr>
      </p:pic>
      <p:sp>
        <p:nvSpPr>
          <p:cNvPr id="3" name="TextBox 2">
            <a:extLst>
              <a:ext uri="{FF2B5EF4-FFF2-40B4-BE49-F238E27FC236}">
                <a16:creationId xmlns:a16="http://schemas.microsoft.com/office/drawing/2014/main" id="{D8339E8A-3AAF-9240-8F37-D33DCFF57724}"/>
              </a:ext>
            </a:extLst>
          </p:cNvPr>
          <p:cNvSpPr txBox="1"/>
          <p:nvPr/>
        </p:nvSpPr>
        <p:spPr>
          <a:xfrm>
            <a:off x="4114799" y="3076831"/>
            <a:ext cx="1156086" cy="584775"/>
          </a:xfrm>
          <a:prstGeom prst="rect">
            <a:avLst/>
          </a:prstGeom>
          <a:solidFill>
            <a:schemeClr val="accent1">
              <a:lumMod val="40000"/>
              <a:lumOff val="60000"/>
            </a:schemeClr>
          </a:solidFill>
        </p:spPr>
        <p:txBody>
          <a:bodyPr wrap="none" rtlCol="0">
            <a:spAutoFit/>
          </a:bodyPr>
          <a:lstStyle/>
          <a:p>
            <a:r>
              <a:rPr lang="en-US" sz="3200" dirty="0" err="1"/>
              <a:t>Slurm</a:t>
            </a:r>
            <a:endParaRPr lang="en-US" sz="3200" dirty="0"/>
          </a:p>
        </p:txBody>
      </p:sp>
      <p:sp>
        <p:nvSpPr>
          <p:cNvPr id="4" name="Rectangle 3">
            <a:extLst>
              <a:ext uri="{FF2B5EF4-FFF2-40B4-BE49-F238E27FC236}">
                <a16:creationId xmlns:a16="http://schemas.microsoft.com/office/drawing/2014/main" id="{249633CD-7A6B-E747-16FA-B726CA9C80E0}"/>
              </a:ext>
            </a:extLst>
          </p:cNvPr>
          <p:cNvSpPr/>
          <p:nvPr/>
        </p:nvSpPr>
        <p:spPr>
          <a:xfrm>
            <a:off x="1326291" y="5346356"/>
            <a:ext cx="580768" cy="333633"/>
          </a:xfrm>
          <a:prstGeom prst="rect">
            <a:avLst/>
          </a:prstGeom>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AF2DC207-C84B-9C1E-50C2-EA1ADACB2546}"/>
              </a:ext>
            </a:extLst>
          </p:cNvPr>
          <p:cNvSpPr/>
          <p:nvPr/>
        </p:nvSpPr>
        <p:spPr>
          <a:xfrm>
            <a:off x="1313935" y="3327973"/>
            <a:ext cx="580768" cy="333633"/>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036313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BF90126-EE31-2645-82AF-E96FA0C3E0AD}"/>
              </a:ext>
            </a:extLst>
          </p:cNvPr>
          <p:cNvPicPr>
            <a:picLocks noChangeAspect="1"/>
          </p:cNvPicPr>
          <p:nvPr/>
        </p:nvPicPr>
        <p:blipFill>
          <a:blip r:embed="rId2"/>
          <a:stretch>
            <a:fillRect/>
          </a:stretch>
        </p:blipFill>
        <p:spPr>
          <a:xfrm>
            <a:off x="0" y="5349"/>
            <a:ext cx="12192000" cy="6847301"/>
          </a:xfrm>
          <a:prstGeom prst="rect">
            <a:avLst/>
          </a:prstGeom>
        </p:spPr>
      </p:pic>
      <p:sp>
        <p:nvSpPr>
          <p:cNvPr id="3" name="TextBox 2">
            <a:extLst>
              <a:ext uri="{FF2B5EF4-FFF2-40B4-BE49-F238E27FC236}">
                <a16:creationId xmlns:a16="http://schemas.microsoft.com/office/drawing/2014/main" id="{BEC86B5F-3854-517B-0D06-37F4D2137D4F}"/>
              </a:ext>
            </a:extLst>
          </p:cNvPr>
          <p:cNvSpPr txBox="1"/>
          <p:nvPr/>
        </p:nvSpPr>
        <p:spPr>
          <a:xfrm>
            <a:off x="4114799" y="3076831"/>
            <a:ext cx="1156086" cy="584775"/>
          </a:xfrm>
          <a:prstGeom prst="rect">
            <a:avLst/>
          </a:prstGeom>
          <a:solidFill>
            <a:schemeClr val="accent1">
              <a:lumMod val="40000"/>
              <a:lumOff val="60000"/>
            </a:schemeClr>
          </a:solidFill>
        </p:spPr>
        <p:txBody>
          <a:bodyPr wrap="none" rtlCol="0">
            <a:spAutoFit/>
          </a:bodyPr>
          <a:lstStyle/>
          <a:p>
            <a:r>
              <a:rPr lang="en-US" sz="3200" dirty="0" err="1"/>
              <a:t>Slurm</a:t>
            </a:r>
            <a:endParaRPr lang="en-US" sz="3200" dirty="0"/>
          </a:p>
        </p:txBody>
      </p:sp>
      <p:sp>
        <p:nvSpPr>
          <p:cNvPr id="4" name="Rectangle 3">
            <a:extLst>
              <a:ext uri="{FF2B5EF4-FFF2-40B4-BE49-F238E27FC236}">
                <a16:creationId xmlns:a16="http://schemas.microsoft.com/office/drawing/2014/main" id="{1B0DA4CB-CB45-D75F-9E2A-26E8612E9FD4}"/>
              </a:ext>
            </a:extLst>
          </p:cNvPr>
          <p:cNvSpPr/>
          <p:nvPr/>
        </p:nvSpPr>
        <p:spPr>
          <a:xfrm>
            <a:off x="7203989" y="704335"/>
            <a:ext cx="580768" cy="333633"/>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6327B8D6-AF75-ED09-847F-6F0A35B433D8}"/>
              </a:ext>
            </a:extLst>
          </p:cNvPr>
          <p:cNvSpPr/>
          <p:nvPr/>
        </p:nvSpPr>
        <p:spPr>
          <a:xfrm>
            <a:off x="7191632" y="4291913"/>
            <a:ext cx="580768" cy="333633"/>
          </a:xfrm>
          <a:prstGeom prst="rect">
            <a:avLst/>
          </a:prstGeom>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6B4B1DB-5132-AFB8-B6CB-3F68273FBFD3}"/>
              </a:ext>
            </a:extLst>
          </p:cNvPr>
          <p:cNvSpPr/>
          <p:nvPr/>
        </p:nvSpPr>
        <p:spPr>
          <a:xfrm>
            <a:off x="1235675" y="3327973"/>
            <a:ext cx="580768" cy="333633"/>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9069F91-35DD-AE96-7095-5218ED465882}"/>
              </a:ext>
            </a:extLst>
          </p:cNvPr>
          <p:cNvSpPr/>
          <p:nvPr/>
        </p:nvSpPr>
        <p:spPr>
          <a:xfrm>
            <a:off x="1326291" y="5346356"/>
            <a:ext cx="580768" cy="333633"/>
          </a:xfrm>
          <a:prstGeom prst="rect">
            <a:avLst/>
          </a:prstGeom>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913009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2">
            <a:extLst>
              <a:ext uri="{FF2B5EF4-FFF2-40B4-BE49-F238E27FC236}">
                <a16:creationId xmlns:a16="http://schemas.microsoft.com/office/drawing/2014/main" id="{9203DE33-2CD4-4CA8-9AF3-37C3B65133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14">
            <a:extLst>
              <a:ext uri="{FF2B5EF4-FFF2-40B4-BE49-F238E27FC236}">
                <a16:creationId xmlns:a16="http://schemas.microsoft.com/office/drawing/2014/main" id="{0AF57B88-1D4C-41FA-A761-EC1DD10C35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1100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16">
            <a:extLst>
              <a:ext uri="{FF2B5EF4-FFF2-40B4-BE49-F238E27FC236}">
                <a16:creationId xmlns:a16="http://schemas.microsoft.com/office/drawing/2014/main" id="{D2548F45-5164-4ABB-8212-7F293FDED8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9565" y="2659404"/>
            <a:ext cx="4355594" cy="4040742"/>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6D8C59DF-B70D-017E-375F-BB01A00F35B5}"/>
              </a:ext>
            </a:extLst>
          </p:cNvPr>
          <p:cNvPicPr>
            <a:picLocks noChangeAspect="1"/>
          </p:cNvPicPr>
          <p:nvPr/>
        </p:nvPicPr>
        <p:blipFill rotWithShape="1">
          <a:blip r:embed="rId2"/>
          <a:srcRect l="6772" r="9559" b="-1"/>
          <a:stretch/>
        </p:blipFill>
        <p:spPr>
          <a:xfrm>
            <a:off x="4038599" y="10"/>
            <a:ext cx="8160026" cy="6875809"/>
          </a:xfrm>
          <a:prstGeom prst="rect">
            <a:avLst/>
          </a:prstGeom>
        </p:spPr>
      </p:pic>
      <p:sp>
        <p:nvSpPr>
          <p:cNvPr id="19" name="Freeform: Shape 18">
            <a:extLst>
              <a:ext uri="{FF2B5EF4-FFF2-40B4-BE49-F238E27FC236}">
                <a16:creationId xmlns:a16="http://schemas.microsoft.com/office/drawing/2014/main" id="{5E81CCFB-7BEF-4186-86FB-D09450B4D0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D43CA750-DFA0-F79C-E601-F229698C5F69}"/>
              </a:ext>
            </a:extLst>
          </p:cNvPr>
          <p:cNvSpPr>
            <a:spLocks noGrp="1"/>
          </p:cNvSpPr>
          <p:nvPr>
            <p:ph type="title"/>
          </p:nvPr>
        </p:nvSpPr>
        <p:spPr>
          <a:xfrm>
            <a:off x="534473" y="2950387"/>
            <a:ext cx="3052293" cy="3531403"/>
          </a:xfrm>
        </p:spPr>
        <p:txBody>
          <a:bodyPr vert="horz" lIns="91440" tIns="45720" rIns="91440" bIns="45720" rtlCol="0" anchor="t">
            <a:normAutofit/>
          </a:bodyPr>
          <a:lstStyle/>
          <a:p>
            <a:pPr algn="r"/>
            <a:r>
              <a:rPr lang="en-US" sz="4000">
                <a:solidFill>
                  <a:srgbClr val="FFFFFF"/>
                </a:solidFill>
              </a:rPr>
              <a:t>Logging into Wheeler</a:t>
            </a:r>
          </a:p>
        </p:txBody>
      </p:sp>
    </p:spTree>
    <p:extLst>
      <p:ext uri="{BB962C8B-B14F-4D97-AF65-F5344CB8AC3E}">
        <p14:creationId xmlns:p14="http://schemas.microsoft.com/office/powerpoint/2010/main" val="237640170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77C98EB-BE8D-9E40-BFC5-D1B74BACD202}"/>
              </a:ext>
            </a:extLst>
          </p:cNvPr>
          <p:cNvPicPr>
            <a:picLocks noChangeAspect="1"/>
          </p:cNvPicPr>
          <p:nvPr/>
        </p:nvPicPr>
        <p:blipFill>
          <a:blip r:embed="rId2"/>
          <a:stretch>
            <a:fillRect/>
          </a:stretch>
        </p:blipFill>
        <p:spPr>
          <a:xfrm>
            <a:off x="0" y="5349"/>
            <a:ext cx="12192000" cy="6847301"/>
          </a:xfrm>
          <a:prstGeom prst="rect">
            <a:avLst/>
          </a:prstGeom>
        </p:spPr>
      </p:pic>
      <p:sp>
        <p:nvSpPr>
          <p:cNvPr id="3" name="TextBox 2">
            <a:extLst>
              <a:ext uri="{FF2B5EF4-FFF2-40B4-BE49-F238E27FC236}">
                <a16:creationId xmlns:a16="http://schemas.microsoft.com/office/drawing/2014/main" id="{E1CC187F-13EA-1902-98C3-086B7819AE78}"/>
              </a:ext>
            </a:extLst>
          </p:cNvPr>
          <p:cNvSpPr txBox="1"/>
          <p:nvPr/>
        </p:nvSpPr>
        <p:spPr>
          <a:xfrm>
            <a:off x="4114799" y="3076831"/>
            <a:ext cx="1156086" cy="584775"/>
          </a:xfrm>
          <a:prstGeom prst="rect">
            <a:avLst/>
          </a:prstGeom>
          <a:solidFill>
            <a:schemeClr val="accent1">
              <a:lumMod val="40000"/>
              <a:lumOff val="60000"/>
            </a:schemeClr>
          </a:solidFill>
        </p:spPr>
        <p:txBody>
          <a:bodyPr wrap="none" rtlCol="0">
            <a:spAutoFit/>
          </a:bodyPr>
          <a:lstStyle/>
          <a:p>
            <a:r>
              <a:rPr lang="en-US" sz="3200" dirty="0" err="1"/>
              <a:t>Slurm</a:t>
            </a:r>
            <a:endParaRPr lang="en-US" sz="3200" dirty="0"/>
          </a:p>
        </p:txBody>
      </p:sp>
      <p:sp>
        <p:nvSpPr>
          <p:cNvPr id="4" name="Rectangle 3">
            <a:extLst>
              <a:ext uri="{FF2B5EF4-FFF2-40B4-BE49-F238E27FC236}">
                <a16:creationId xmlns:a16="http://schemas.microsoft.com/office/drawing/2014/main" id="{14D23A84-C30D-0E6B-27B6-A722BF97CB0C}"/>
              </a:ext>
            </a:extLst>
          </p:cNvPr>
          <p:cNvSpPr/>
          <p:nvPr/>
        </p:nvSpPr>
        <p:spPr>
          <a:xfrm>
            <a:off x="7203989" y="704335"/>
            <a:ext cx="580768" cy="333633"/>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D3FD7EDC-E359-94F9-A1ED-4882CB15BE04}"/>
              </a:ext>
            </a:extLst>
          </p:cNvPr>
          <p:cNvSpPr/>
          <p:nvPr/>
        </p:nvSpPr>
        <p:spPr>
          <a:xfrm>
            <a:off x="1313935" y="3327973"/>
            <a:ext cx="580768" cy="333633"/>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2981EAD3-6160-9CA0-A7E8-6665E5DA2B2B}"/>
              </a:ext>
            </a:extLst>
          </p:cNvPr>
          <p:cNvSpPr/>
          <p:nvPr/>
        </p:nvSpPr>
        <p:spPr>
          <a:xfrm>
            <a:off x="7191632" y="4291913"/>
            <a:ext cx="580768" cy="333633"/>
          </a:xfrm>
          <a:prstGeom prst="rect">
            <a:avLst/>
          </a:prstGeom>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DCF55BFA-1FC9-7750-6A02-E67149723DA8}"/>
              </a:ext>
            </a:extLst>
          </p:cNvPr>
          <p:cNvSpPr/>
          <p:nvPr/>
        </p:nvSpPr>
        <p:spPr>
          <a:xfrm>
            <a:off x="1313935" y="5309286"/>
            <a:ext cx="580768" cy="333633"/>
          </a:xfrm>
          <a:prstGeom prst="rect">
            <a:avLst/>
          </a:prstGeom>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0911226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BD48E2-5B56-EF42-B4B0-1FE4A730E06F}"/>
              </a:ext>
            </a:extLst>
          </p:cNvPr>
          <p:cNvSpPr>
            <a:spLocks noGrp="1"/>
          </p:cNvSpPr>
          <p:nvPr>
            <p:ph type="title"/>
          </p:nvPr>
        </p:nvSpPr>
        <p:spPr>
          <a:xfrm>
            <a:off x="524741" y="620392"/>
            <a:ext cx="3808268" cy="5504688"/>
          </a:xfrm>
        </p:spPr>
        <p:txBody>
          <a:bodyPr>
            <a:normAutofit/>
          </a:bodyPr>
          <a:lstStyle/>
          <a:p>
            <a:r>
              <a:rPr lang="en-US" sz="6000">
                <a:solidFill>
                  <a:schemeClr val="bg1"/>
                </a:solidFill>
              </a:rPr>
              <a:t>Scheduler</a:t>
            </a:r>
          </a:p>
        </p:txBody>
      </p:sp>
      <p:graphicFrame>
        <p:nvGraphicFramePr>
          <p:cNvPr id="5" name="Content Placeholder 2">
            <a:extLst>
              <a:ext uri="{FF2B5EF4-FFF2-40B4-BE49-F238E27FC236}">
                <a16:creationId xmlns:a16="http://schemas.microsoft.com/office/drawing/2014/main" id="{DA6C4E2C-224C-4DBD-8C38-713C944A3FA9}"/>
              </a:ext>
            </a:extLst>
          </p:cNvPr>
          <p:cNvGraphicFramePr>
            <a:graphicFrameLocks noGrp="1"/>
          </p:cNvGraphicFramePr>
          <p:nvPr>
            <p:ph idx="1"/>
          </p:nvPr>
        </p:nvGraphicFramePr>
        <p:xfrm>
          <a:off x="5468389" y="620392"/>
          <a:ext cx="6263640" cy="55046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6000513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426332-B143-7439-7F6B-FD54A01B06F4}"/>
              </a:ext>
            </a:extLst>
          </p:cNvPr>
          <p:cNvSpPr>
            <a:spLocks noGrp="1"/>
          </p:cNvSpPr>
          <p:nvPr>
            <p:ph type="title"/>
          </p:nvPr>
        </p:nvSpPr>
        <p:spPr/>
        <p:txBody>
          <a:bodyPr/>
          <a:lstStyle/>
          <a:p>
            <a:r>
              <a:rPr lang="en-US" dirty="0"/>
              <a:t>Running Programs on Compute Nodes</a:t>
            </a:r>
          </a:p>
        </p:txBody>
      </p:sp>
      <p:sp>
        <p:nvSpPr>
          <p:cNvPr id="3" name="Content Placeholder 2">
            <a:extLst>
              <a:ext uri="{FF2B5EF4-FFF2-40B4-BE49-F238E27FC236}">
                <a16:creationId xmlns:a16="http://schemas.microsoft.com/office/drawing/2014/main" id="{ED895A72-8A6D-DA28-7781-05FA28C159B4}"/>
              </a:ext>
            </a:extLst>
          </p:cNvPr>
          <p:cNvSpPr>
            <a:spLocks noGrp="1"/>
          </p:cNvSpPr>
          <p:nvPr>
            <p:ph idx="1"/>
          </p:nvPr>
        </p:nvSpPr>
        <p:spPr/>
        <p:txBody>
          <a:bodyPr>
            <a:normAutofit fontScale="92500"/>
          </a:bodyPr>
          <a:lstStyle/>
          <a:p>
            <a:r>
              <a:rPr lang="en-US" dirty="0" err="1"/>
              <a:t>qgrok</a:t>
            </a:r>
            <a:endParaRPr lang="en-US" dirty="0"/>
          </a:p>
          <a:p>
            <a:r>
              <a:rPr lang="en-US" dirty="0"/>
              <a:t>Intro to the </a:t>
            </a:r>
            <a:r>
              <a:rPr lang="en-US" dirty="0" err="1"/>
              <a:t>Slurm</a:t>
            </a:r>
            <a:r>
              <a:rPr lang="en-US" dirty="0"/>
              <a:t> Scheduler</a:t>
            </a:r>
          </a:p>
          <a:p>
            <a:r>
              <a:rPr lang="en-US" dirty="0"/>
              <a:t>The </a:t>
            </a:r>
            <a:r>
              <a:rPr lang="en-US" dirty="0" err="1"/>
              <a:t>srun</a:t>
            </a:r>
            <a:r>
              <a:rPr lang="en-US" dirty="0"/>
              <a:t> command</a:t>
            </a:r>
          </a:p>
          <a:p>
            <a:r>
              <a:rPr lang="en-US" dirty="0" err="1"/>
              <a:t>sbatch</a:t>
            </a:r>
            <a:endParaRPr lang="en-US" dirty="0"/>
          </a:p>
          <a:p>
            <a:r>
              <a:rPr lang="en-US" dirty="0" err="1"/>
              <a:t>sinfo</a:t>
            </a:r>
            <a:endParaRPr lang="en-US" dirty="0"/>
          </a:p>
          <a:p>
            <a:r>
              <a:rPr lang="en-US" dirty="0" err="1"/>
              <a:t>squeue</a:t>
            </a:r>
            <a:endParaRPr lang="en-US" dirty="0"/>
          </a:p>
          <a:p>
            <a:r>
              <a:rPr lang="en-US" dirty="0" err="1"/>
              <a:t>squeue</a:t>
            </a:r>
            <a:r>
              <a:rPr lang="en-US" dirty="0"/>
              <a:t> -u username --start </a:t>
            </a:r>
          </a:p>
          <a:p>
            <a:r>
              <a:rPr lang="en-US" dirty="0">
                <a:hlinkClick r:id="rId2"/>
              </a:rPr>
              <a:t>https://www.cism.ucl.ac.be/Services/Formations/slurm/2016/slurm.pdf</a:t>
            </a:r>
            <a:endParaRPr lang="en-US" dirty="0"/>
          </a:p>
          <a:p>
            <a:r>
              <a:rPr lang="en-US" dirty="0"/>
              <a:t>https://</a:t>
            </a:r>
            <a:r>
              <a:rPr lang="en-US" dirty="0" err="1"/>
              <a:t>www.nrel.gov</a:t>
            </a:r>
            <a:r>
              <a:rPr lang="en-US" dirty="0"/>
              <a:t>/</a:t>
            </a:r>
            <a:r>
              <a:rPr lang="en-US" dirty="0" err="1"/>
              <a:t>hpc</a:t>
            </a:r>
            <a:r>
              <a:rPr lang="en-US" dirty="0"/>
              <a:t>/assets/pdfs/</a:t>
            </a:r>
            <a:r>
              <a:rPr lang="en-US" dirty="0" err="1"/>
              <a:t>slurm</a:t>
            </a:r>
            <a:r>
              <a:rPr lang="en-US" dirty="0"/>
              <a:t>-advanced-</a:t>
            </a:r>
            <a:r>
              <a:rPr lang="en-US" dirty="0" err="1"/>
              <a:t>topics.pdf</a:t>
            </a:r>
            <a:endParaRPr lang="en-US" dirty="0"/>
          </a:p>
          <a:p>
            <a:endParaRPr lang="en-US" dirty="0"/>
          </a:p>
        </p:txBody>
      </p:sp>
    </p:spTree>
    <p:extLst>
      <p:ext uri="{BB962C8B-B14F-4D97-AF65-F5344CB8AC3E}">
        <p14:creationId xmlns:p14="http://schemas.microsoft.com/office/powerpoint/2010/main" val="198125844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BD48E2-5B56-EF42-B4B0-1FE4A730E06F}"/>
              </a:ext>
            </a:extLst>
          </p:cNvPr>
          <p:cNvSpPr>
            <a:spLocks noGrp="1"/>
          </p:cNvSpPr>
          <p:nvPr>
            <p:ph type="title"/>
          </p:nvPr>
        </p:nvSpPr>
        <p:spPr>
          <a:xfrm>
            <a:off x="640080" y="5576887"/>
            <a:ext cx="10911840" cy="640081"/>
          </a:xfrm>
        </p:spPr>
        <p:txBody>
          <a:bodyPr vert="horz" lIns="91440" tIns="45720" rIns="91440" bIns="45720" rtlCol="0" anchor="ctr">
            <a:normAutofit/>
          </a:bodyPr>
          <a:lstStyle/>
          <a:p>
            <a:pPr algn="ctr"/>
            <a:r>
              <a:rPr lang="en-US" sz="3200" dirty="0" err="1"/>
              <a:t>Slurm</a:t>
            </a:r>
            <a:r>
              <a:rPr lang="en-US" sz="3200" dirty="0"/>
              <a:t> Script</a:t>
            </a:r>
          </a:p>
        </p:txBody>
      </p:sp>
      <p:pic>
        <p:nvPicPr>
          <p:cNvPr id="4" name="Picture 3">
            <a:extLst>
              <a:ext uri="{FF2B5EF4-FFF2-40B4-BE49-F238E27FC236}">
                <a16:creationId xmlns:a16="http://schemas.microsoft.com/office/drawing/2014/main" id="{45A51635-7148-6E4C-A4E0-77357FFD57FA}"/>
              </a:ext>
            </a:extLst>
          </p:cNvPr>
          <p:cNvPicPr>
            <a:picLocks noChangeAspect="1"/>
          </p:cNvPicPr>
          <p:nvPr/>
        </p:nvPicPr>
        <p:blipFill rotWithShape="1">
          <a:blip r:embed="rId2"/>
          <a:srcRect r="1" b="17916"/>
          <a:stretch/>
        </p:blipFill>
        <p:spPr>
          <a:xfrm>
            <a:off x="640080" y="640080"/>
            <a:ext cx="10911840" cy="4836795"/>
          </a:xfrm>
          <a:prstGeom prst="rect">
            <a:avLst/>
          </a:prstGeom>
          <a:ln w="19050">
            <a:solidFill>
              <a:schemeClr val="tx1"/>
            </a:solidFill>
            <a:miter lim="800000"/>
          </a:ln>
        </p:spPr>
      </p:pic>
    </p:spTree>
    <p:extLst>
      <p:ext uri="{BB962C8B-B14F-4D97-AF65-F5344CB8AC3E}">
        <p14:creationId xmlns:p14="http://schemas.microsoft.com/office/powerpoint/2010/main" val="89861067"/>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BD48E2-5B56-EF42-B4B0-1FE4A730E06F}"/>
              </a:ext>
            </a:extLst>
          </p:cNvPr>
          <p:cNvSpPr>
            <a:spLocks noGrp="1"/>
          </p:cNvSpPr>
          <p:nvPr>
            <p:ph type="title"/>
          </p:nvPr>
        </p:nvSpPr>
        <p:spPr>
          <a:xfrm>
            <a:off x="640080" y="5576887"/>
            <a:ext cx="10911840" cy="640081"/>
          </a:xfrm>
        </p:spPr>
        <p:txBody>
          <a:bodyPr vert="horz" lIns="91440" tIns="45720" rIns="91440" bIns="45720" rtlCol="0" anchor="ctr">
            <a:normAutofit/>
          </a:bodyPr>
          <a:lstStyle/>
          <a:p>
            <a:pPr algn="ctr"/>
            <a:r>
              <a:rPr lang="en-US" sz="3200" dirty="0" err="1"/>
              <a:t>Slurm</a:t>
            </a:r>
            <a:r>
              <a:rPr lang="en-US" sz="3200" dirty="0"/>
              <a:t> Script</a:t>
            </a:r>
          </a:p>
        </p:txBody>
      </p:sp>
      <p:sp>
        <p:nvSpPr>
          <p:cNvPr id="5" name="TextBox 4">
            <a:extLst>
              <a:ext uri="{FF2B5EF4-FFF2-40B4-BE49-F238E27FC236}">
                <a16:creationId xmlns:a16="http://schemas.microsoft.com/office/drawing/2014/main" id="{E39ABF97-EA55-7318-FB96-7088942E794E}"/>
              </a:ext>
            </a:extLst>
          </p:cNvPr>
          <p:cNvSpPr txBox="1"/>
          <p:nvPr/>
        </p:nvSpPr>
        <p:spPr>
          <a:xfrm>
            <a:off x="142874" y="335846"/>
            <a:ext cx="11409045" cy="5693866"/>
          </a:xfrm>
          <a:prstGeom prst="rect">
            <a:avLst/>
          </a:prstGeom>
          <a:noFill/>
        </p:spPr>
        <p:txBody>
          <a:bodyPr wrap="square">
            <a:spAutoFit/>
          </a:bodyPr>
          <a:lstStyle/>
          <a:p>
            <a:r>
              <a:rPr lang="en-US" sz="2800" dirty="0">
                <a:solidFill>
                  <a:srgbClr val="2FFF12"/>
                </a:solidFill>
                <a:effectLst/>
                <a:latin typeface="Andale Mono" panose="020B0509000000000004" pitchFamily="49" charset="0"/>
              </a:rPr>
              <a:t>[</a:t>
            </a:r>
            <a:r>
              <a:rPr lang="en-US" sz="2800" dirty="0" err="1">
                <a:solidFill>
                  <a:srgbClr val="2FFF12"/>
                </a:solidFill>
                <a:effectLst/>
                <a:latin typeface="Andale Mono" panose="020B0509000000000004" pitchFamily="49" charset="0"/>
              </a:rPr>
              <a:t>vanilla@wheeler</a:t>
            </a:r>
            <a:r>
              <a:rPr lang="en-US" sz="2800" dirty="0">
                <a:solidFill>
                  <a:srgbClr val="2FFF12"/>
                </a:solidFill>
                <a:effectLst/>
                <a:latin typeface="Andale Mono" panose="020B0509000000000004" pitchFamily="49" charset="0"/>
              </a:rPr>
              <a:t> ~/</a:t>
            </a:r>
            <a:r>
              <a:rPr lang="en-US" sz="2800" dirty="0" err="1">
                <a:solidFill>
                  <a:srgbClr val="2FFF12"/>
                </a:solidFill>
                <a:effectLst/>
                <a:latin typeface="Andale Mono" panose="020B0509000000000004" pitchFamily="49" charset="0"/>
              </a:rPr>
              <a:t>vecadd</a:t>
            </a:r>
            <a:r>
              <a:rPr lang="en-US" sz="2800" dirty="0">
                <a:solidFill>
                  <a:srgbClr val="2FFF12"/>
                </a:solidFill>
                <a:effectLst/>
                <a:latin typeface="Andale Mono" panose="020B0509000000000004" pitchFamily="49" charset="0"/>
              </a:rPr>
              <a:t>]$ </a:t>
            </a:r>
            <a:r>
              <a:rPr lang="en-US" sz="2800" dirty="0">
                <a:solidFill>
                  <a:schemeClr val="accent3">
                    <a:lumMod val="20000"/>
                    <a:lumOff val="80000"/>
                  </a:schemeClr>
                </a:solidFill>
                <a:effectLst/>
                <a:latin typeface="Andale Mono" panose="020B0509000000000004" pitchFamily="49" charset="0"/>
              </a:rPr>
              <a:t>cat </a:t>
            </a:r>
            <a:r>
              <a:rPr lang="en-US" sz="2800" dirty="0" err="1">
                <a:solidFill>
                  <a:schemeClr val="accent3">
                    <a:lumMod val="20000"/>
                    <a:lumOff val="80000"/>
                  </a:schemeClr>
                </a:solidFill>
                <a:effectLst/>
                <a:latin typeface="Andale Mono" panose="020B0509000000000004" pitchFamily="49" charset="0"/>
              </a:rPr>
              <a:t>vecaddmpi.sh</a:t>
            </a:r>
            <a:endParaRPr lang="en-US" sz="2800" dirty="0">
              <a:solidFill>
                <a:schemeClr val="accent3">
                  <a:lumMod val="20000"/>
                  <a:lumOff val="80000"/>
                </a:schemeClr>
              </a:solidFill>
              <a:effectLst/>
              <a:latin typeface="Andale Mono" panose="020B0509000000000004" pitchFamily="49" charset="0"/>
            </a:endParaRPr>
          </a:p>
          <a:p>
            <a:r>
              <a:rPr lang="en-US" sz="2800" dirty="0">
                <a:solidFill>
                  <a:srgbClr val="2FFF12"/>
                </a:solidFill>
                <a:effectLst/>
                <a:latin typeface="Andale Mono" panose="020B0509000000000004" pitchFamily="49" charset="0"/>
              </a:rPr>
              <a:t>#!/bin/bash</a:t>
            </a:r>
          </a:p>
          <a:p>
            <a:r>
              <a:rPr lang="en-US" sz="2800" dirty="0">
                <a:solidFill>
                  <a:srgbClr val="2FFF12"/>
                </a:solidFill>
                <a:effectLst/>
                <a:latin typeface="Andale Mono" panose="020B0509000000000004" pitchFamily="49" charset="0"/>
              </a:rPr>
              <a:t>#SBATCH --job-name=</a:t>
            </a:r>
            <a:r>
              <a:rPr lang="en-US" sz="2800" dirty="0" err="1">
                <a:solidFill>
                  <a:srgbClr val="2FFF12"/>
                </a:solidFill>
                <a:effectLst/>
                <a:latin typeface="Andale Mono" panose="020B0509000000000004" pitchFamily="49" charset="0"/>
              </a:rPr>
              <a:t>vecaddmpi</a:t>
            </a:r>
            <a:endParaRPr lang="en-US" sz="2800" dirty="0">
              <a:solidFill>
                <a:srgbClr val="2FFF12"/>
              </a:solidFill>
              <a:effectLst/>
              <a:latin typeface="Andale Mono" panose="020B0509000000000004" pitchFamily="49" charset="0"/>
            </a:endParaRPr>
          </a:p>
          <a:p>
            <a:r>
              <a:rPr lang="en-US" sz="2800" dirty="0">
                <a:solidFill>
                  <a:srgbClr val="2FFF12"/>
                </a:solidFill>
                <a:effectLst/>
                <a:latin typeface="Andale Mono" panose="020B0509000000000004" pitchFamily="49" charset="0"/>
              </a:rPr>
              <a:t>#SBATCH --</a:t>
            </a:r>
            <a:r>
              <a:rPr lang="en-US" sz="2800" dirty="0" err="1">
                <a:solidFill>
                  <a:srgbClr val="2FFF12"/>
                </a:solidFill>
                <a:effectLst/>
                <a:latin typeface="Andale Mono" panose="020B0509000000000004" pitchFamily="49" charset="0"/>
              </a:rPr>
              <a:t>ntasks</a:t>
            </a:r>
            <a:r>
              <a:rPr lang="en-US" sz="2800" dirty="0">
                <a:solidFill>
                  <a:srgbClr val="2FFF12"/>
                </a:solidFill>
                <a:effectLst/>
                <a:latin typeface="Andale Mono" panose="020B0509000000000004" pitchFamily="49" charset="0"/>
              </a:rPr>
              <a:t>=4</a:t>
            </a:r>
          </a:p>
          <a:p>
            <a:r>
              <a:rPr lang="en-US" sz="2800" dirty="0">
                <a:solidFill>
                  <a:srgbClr val="2FFF12"/>
                </a:solidFill>
                <a:effectLst/>
                <a:latin typeface="Andale Mono" panose="020B0509000000000004" pitchFamily="49" charset="0"/>
              </a:rPr>
              <a:t>#SBATCH --time=00:10:00</a:t>
            </a:r>
          </a:p>
          <a:p>
            <a:r>
              <a:rPr lang="en-US" sz="2800" dirty="0">
                <a:solidFill>
                  <a:srgbClr val="2FFF12"/>
                </a:solidFill>
                <a:effectLst/>
                <a:latin typeface="Andale Mono" panose="020B0509000000000004" pitchFamily="49" charset="0"/>
              </a:rPr>
              <a:t>#SBATCH --mem-per-</a:t>
            </a:r>
            <a:r>
              <a:rPr lang="en-US" sz="2800" dirty="0" err="1">
                <a:solidFill>
                  <a:srgbClr val="2FFF12"/>
                </a:solidFill>
                <a:effectLst/>
                <a:latin typeface="Andale Mono" panose="020B0509000000000004" pitchFamily="49" charset="0"/>
              </a:rPr>
              <a:t>cpu</a:t>
            </a:r>
            <a:r>
              <a:rPr lang="en-US" sz="2800" dirty="0">
                <a:solidFill>
                  <a:srgbClr val="2FFF12"/>
                </a:solidFill>
                <a:effectLst/>
                <a:latin typeface="Andale Mono" panose="020B0509000000000004" pitchFamily="49" charset="0"/>
              </a:rPr>
              <a:t>=4G</a:t>
            </a:r>
          </a:p>
          <a:p>
            <a:r>
              <a:rPr lang="en-US" sz="2800" dirty="0">
                <a:solidFill>
                  <a:srgbClr val="2FFF12"/>
                </a:solidFill>
                <a:effectLst/>
                <a:latin typeface="Andale Mono" panose="020B0509000000000004" pitchFamily="49" charset="0"/>
              </a:rPr>
              <a:t>#SBATCH --mail-user=</a:t>
            </a:r>
            <a:r>
              <a:rPr lang="en-US" sz="2800" dirty="0" err="1">
                <a:solidFill>
                  <a:srgbClr val="2FFF12"/>
                </a:solidFill>
                <a:effectLst/>
                <a:latin typeface="Andale Mono" panose="020B0509000000000004" pitchFamily="49" charset="0"/>
              </a:rPr>
              <a:t>mfricke@unm.edu</a:t>
            </a:r>
            <a:endParaRPr lang="en-US" sz="2800" dirty="0">
              <a:solidFill>
                <a:srgbClr val="2FFF12"/>
              </a:solidFill>
              <a:effectLst/>
              <a:latin typeface="Andale Mono" panose="020B0509000000000004" pitchFamily="49" charset="0"/>
            </a:endParaRPr>
          </a:p>
          <a:p>
            <a:r>
              <a:rPr lang="en-US" sz="2800" dirty="0">
                <a:solidFill>
                  <a:srgbClr val="2FFF12"/>
                </a:solidFill>
                <a:effectLst/>
                <a:latin typeface="Andale Mono" panose="020B0509000000000004" pitchFamily="49" charset="0"/>
              </a:rPr>
              <a:t>#SBATCH --mail-type=All</a:t>
            </a:r>
          </a:p>
          <a:p>
            <a:r>
              <a:rPr lang="en-US" sz="2800" dirty="0">
                <a:solidFill>
                  <a:srgbClr val="2FFF12"/>
                </a:solidFill>
                <a:effectLst/>
                <a:latin typeface="Andale Mono" panose="020B0509000000000004" pitchFamily="49" charset="0"/>
              </a:rPr>
              <a:t>#SBATCH --output=</a:t>
            </a:r>
            <a:r>
              <a:rPr lang="en-US" sz="2800" dirty="0" err="1">
                <a:solidFill>
                  <a:srgbClr val="2FFF12"/>
                </a:solidFill>
                <a:effectLst/>
                <a:latin typeface="Andale Mono" panose="020B0509000000000004" pitchFamily="49" charset="0"/>
              </a:rPr>
              <a:t>vecaddmpi.out</a:t>
            </a:r>
            <a:endParaRPr lang="en-US" sz="2800" dirty="0">
              <a:solidFill>
                <a:srgbClr val="2FFF12"/>
              </a:solidFill>
              <a:effectLst/>
              <a:latin typeface="Andale Mono" panose="020B0509000000000004" pitchFamily="49" charset="0"/>
            </a:endParaRPr>
          </a:p>
          <a:p>
            <a:br>
              <a:rPr lang="en-US" sz="2800" dirty="0">
                <a:solidFill>
                  <a:srgbClr val="2FFF12"/>
                </a:solidFill>
                <a:effectLst/>
                <a:latin typeface="Andale Mono" panose="020B0509000000000004" pitchFamily="49" charset="0"/>
              </a:rPr>
            </a:br>
            <a:endParaRPr lang="en-US" sz="2800" dirty="0">
              <a:solidFill>
                <a:srgbClr val="2FFF12"/>
              </a:solidFill>
              <a:effectLst/>
              <a:latin typeface="Andale Mono" panose="020B0509000000000004" pitchFamily="49" charset="0"/>
            </a:endParaRPr>
          </a:p>
          <a:p>
            <a:r>
              <a:rPr lang="en-US" sz="2800" dirty="0">
                <a:solidFill>
                  <a:srgbClr val="2FFF12"/>
                </a:solidFill>
                <a:effectLst/>
                <a:latin typeface="Andale Mono" panose="020B0509000000000004" pitchFamily="49" charset="0"/>
              </a:rPr>
              <a:t>module load </a:t>
            </a:r>
            <a:r>
              <a:rPr lang="en-US" sz="2800" dirty="0" err="1">
                <a:solidFill>
                  <a:srgbClr val="2FFF12"/>
                </a:solidFill>
                <a:effectLst/>
                <a:latin typeface="Andale Mono" panose="020B0509000000000004" pitchFamily="49" charset="0"/>
              </a:rPr>
              <a:t>openmpi</a:t>
            </a:r>
            <a:r>
              <a:rPr lang="en-US" sz="2800" dirty="0">
                <a:solidFill>
                  <a:srgbClr val="2FFF12"/>
                </a:solidFill>
                <a:effectLst/>
                <a:latin typeface="Andale Mono" panose="020B0509000000000004" pitchFamily="49" charset="0"/>
              </a:rPr>
              <a:t>/4.1.2-q2zi</a:t>
            </a:r>
          </a:p>
          <a:p>
            <a:r>
              <a:rPr lang="en-US" sz="2800" dirty="0" err="1">
                <a:solidFill>
                  <a:srgbClr val="2FFF12"/>
                </a:solidFill>
                <a:effectLst/>
                <a:latin typeface="Andale Mono" panose="020B0509000000000004" pitchFamily="49" charset="0"/>
              </a:rPr>
              <a:t>srun</a:t>
            </a:r>
            <a:r>
              <a:rPr lang="en-US" sz="2800" dirty="0">
                <a:solidFill>
                  <a:srgbClr val="2FFF12"/>
                </a:solidFill>
                <a:effectLst/>
                <a:latin typeface="Andale Mono" panose="020B0509000000000004" pitchFamily="49" charset="0"/>
              </a:rPr>
              <a:t> ./</a:t>
            </a:r>
            <a:r>
              <a:rPr lang="en-US" sz="2800" dirty="0" err="1">
                <a:solidFill>
                  <a:srgbClr val="2FFF12"/>
                </a:solidFill>
                <a:effectLst/>
                <a:latin typeface="Andale Mono" panose="020B0509000000000004" pitchFamily="49" charset="0"/>
              </a:rPr>
              <a:t>vecaddmpi</a:t>
            </a:r>
            <a:endParaRPr lang="en-US" sz="2800" dirty="0">
              <a:solidFill>
                <a:srgbClr val="2FFF12"/>
              </a:solidFill>
              <a:effectLst/>
              <a:latin typeface="Andale Mono" panose="020B0509000000000004" pitchFamily="49" charset="0"/>
            </a:endParaRPr>
          </a:p>
        </p:txBody>
      </p:sp>
    </p:spTree>
    <p:extLst>
      <p:ext uri="{BB962C8B-B14F-4D97-AF65-F5344CB8AC3E}">
        <p14:creationId xmlns:p14="http://schemas.microsoft.com/office/powerpoint/2010/main" val="3657926068"/>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BD48E2-5B56-EF42-B4B0-1FE4A730E06F}"/>
              </a:ext>
            </a:extLst>
          </p:cNvPr>
          <p:cNvSpPr>
            <a:spLocks noGrp="1"/>
          </p:cNvSpPr>
          <p:nvPr>
            <p:ph type="title"/>
          </p:nvPr>
        </p:nvSpPr>
        <p:spPr>
          <a:xfrm>
            <a:off x="640080" y="5576887"/>
            <a:ext cx="10911840" cy="640081"/>
          </a:xfrm>
        </p:spPr>
        <p:txBody>
          <a:bodyPr vert="horz" lIns="91440" tIns="45720" rIns="91440" bIns="45720" rtlCol="0" anchor="ctr">
            <a:normAutofit/>
          </a:bodyPr>
          <a:lstStyle/>
          <a:p>
            <a:pPr algn="ctr"/>
            <a:r>
              <a:rPr lang="en-US" sz="3200" dirty="0" err="1"/>
              <a:t>Slurm</a:t>
            </a:r>
            <a:r>
              <a:rPr lang="en-US" sz="3200" dirty="0"/>
              <a:t> Script</a:t>
            </a:r>
          </a:p>
        </p:txBody>
      </p:sp>
      <p:sp>
        <p:nvSpPr>
          <p:cNvPr id="6" name="TextBox 5">
            <a:extLst>
              <a:ext uri="{FF2B5EF4-FFF2-40B4-BE49-F238E27FC236}">
                <a16:creationId xmlns:a16="http://schemas.microsoft.com/office/drawing/2014/main" id="{5005B44A-1BEC-AFF5-F5CF-8E69A2972E5C}"/>
              </a:ext>
            </a:extLst>
          </p:cNvPr>
          <p:cNvSpPr txBox="1"/>
          <p:nvPr/>
        </p:nvSpPr>
        <p:spPr>
          <a:xfrm>
            <a:off x="0" y="0"/>
            <a:ext cx="12192000" cy="2862322"/>
          </a:xfrm>
          <a:prstGeom prst="rect">
            <a:avLst/>
          </a:prstGeom>
          <a:noFill/>
        </p:spPr>
        <p:txBody>
          <a:bodyPr wrap="square">
            <a:spAutoFit/>
          </a:bodyPr>
          <a:lstStyle/>
          <a:p>
            <a:r>
              <a:rPr lang="en-US" sz="2000" dirty="0" err="1">
                <a:solidFill>
                  <a:srgbClr val="2FB41D"/>
                </a:solidFill>
                <a:latin typeface="Andale Mono" panose="020B0509000000000004" pitchFamily="49" charset="0"/>
              </a:rPr>
              <a:t>vanilla</a:t>
            </a:r>
            <a:r>
              <a:rPr lang="en-US" sz="2000" dirty="0" err="1">
                <a:solidFill>
                  <a:srgbClr val="2FFF12"/>
                </a:solidFill>
                <a:effectLst/>
                <a:latin typeface="Andale Mono" panose="020B0509000000000004" pitchFamily="49" charset="0"/>
              </a:rPr>
              <a:t>@</a:t>
            </a:r>
            <a:r>
              <a:rPr lang="en-US" sz="2000" dirty="0" err="1">
                <a:solidFill>
                  <a:srgbClr val="400BD9"/>
                </a:solidFill>
                <a:effectLst/>
                <a:latin typeface="Andale Mono" panose="020B0509000000000004" pitchFamily="49" charset="0"/>
              </a:rPr>
              <a:t>wheeler</a:t>
            </a:r>
            <a:r>
              <a:rPr lang="en-US" sz="2000" dirty="0">
                <a:solidFill>
                  <a:srgbClr val="2FFF12"/>
                </a:solidFill>
                <a:effectLst/>
                <a:latin typeface="Andale Mono" panose="020B0509000000000004" pitchFamily="49" charset="0"/>
              </a:rPr>
              <a:t>:</a:t>
            </a:r>
            <a:r>
              <a:rPr lang="en-US" sz="2000" dirty="0">
                <a:solidFill>
                  <a:srgbClr val="9FA01C"/>
                </a:solidFill>
                <a:effectLst/>
                <a:latin typeface="Andale Mono" panose="020B0509000000000004" pitchFamily="49" charset="0"/>
              </a:rPr>
              <a:t>~/</a:t>
            </a:r>
            <a:r>
              <a:rPr lang="en-US" sz="2000" dirty="0" err="1">
                <a:solidFill>
                  <a:srgbClr val="9FA01C"/>
                </a:solidFill>
                <a:effectLst/>
                <a:latin typeface="Andale Mono" panose="020B0509000000000004" pitchFamily="49" charset="0"/>
              </a:rPr>
              <a:t>vecadd</a:t>
            </a:r>
            <a:r>
              <a:rPr lang="en-US" sz="2000" dirty="0">
                <a:solidFill>
                  <a:srgbClr val="2FFF12"/>
                </a:solidFill>
                <a:effectLst/>
                <a:latin typeface="Andale Mono" panose="020B0509000000000004" pitchFamily="49" charset="0"/>
              </a:rPr>
              <a:t> $ </a:t>
            </a:r>
            <a:r>
              <a:rPr lang="en-US" sz="2000" dirty="0" err="1">
                <a:solidFill>
                  <a:schemeClr val="accent3">
                    <a:lumMod val="20000"/>
                    <a:lumOff val="80000"/>
                  </a:schemeClr>
                </a:solidFill>
                <a:effectLst/>
                <a:latin typeface="Andale Mono" panose="020B0509000000000004" pitchFamily="49" charset="0"/>
              </a:rPr>
              <a:t>sbatch</a:t>
            </a:r>
            <a:r>
              <a:rPr lang="en-US" sz="2000" dirty="0">
                <a:solidFill>
                  <a:schemeClr val="accent3">
                    <a:lumMod val="20000"/>
                    <a:lumOff val="80000"/>
                  </a:schemeClr>
                </a:solidFill>
                <a:effectLst/>
                <a:latin typeface="Andale Mono" panose="020B0509000000000004" pitchFamily="49" charset="0"/>
              </a:rPr>
              <a:t> </a:t>
            </a:r>
            <a:r>
              <a:rPr lang="en-US" sz="2000" dirty="0" err="1">
                <a:solidFill>
                  <a:schemeClr val="accent3">
                    <a:lumMod val="20000"/>
                    <a:lumOff val="80000"/>
                  </a:schemeClr>
                </a:solidFill>
                <a:effectLst/>
                <a:latin typeface="Andale Mono" panose="020B0509000000000004" pitchFamily="49" charset="0"/>
              </a:rPr>
              <a:t>vecaddmpi.sh</a:t>
            </a:r>
            <a:endParaRPr lang="en-US" sz="2000" dirty="0">
              <a:solidFill>
                <a:schemeClr val="accent3">
                  <a:lumMod val="20000"/>
                  <a:lumOff val="80000"/>
                </a:schemeClr>
              </a:solidFill>
              <a:effectLst/>
              <a:latin typeface="Andale Mono" panose="020B0509000000000004" pitchFamily="49" charset="0"/>
            </a:endParaRPr>
          </a:p>
          <a:p>
            <a:r>
              <a:rPr lang="en-US" sz="2000" dirty="0" err="1">
                <a:solidFill>
                  <a:srgbClr val="2FFF12"/>
                </a:solidFill>
                <a:effectLst/>
                <a:latin typeface="Andale Mono" panose="020B0509000000000004" pitchFamily="49" charset="0"/>
              </a:rPr>
              <a:t>sbatch</a:t>
            </a:r>
            <a:r>
              <a:rPr lang="en-US" sz="2000" dirty="0">
                <a:solidFill>
                  <a:srgbClr val="2FFF12"/>
                </a:solidFill>
                <a:effectLst/>
                <a:latin typeface="Andale Mono" panose="020B0509000000000004" pitchFamily="49" charset="0"/>
              </a:rPr>
              <a:t>: Using account 2016199 from ~/.</a:t>
            </a:r>
            <a:r>
              <a:rPr lang="en-US" sz="2000" dirty="0" err="1">
                <a:solidFill>
                  <a:srgbClr val="2FFF12"/>
                </a:solidFill>
                <a:effectLst/>
                <a:latin typeface="Andale Mono" panose="020B0509000000000004" pitchFamily="49" charset="0"/>
              </a:rPr>
              <a:t>default_slurm_account</a:t>
            </a:r>
            <a:endParaRPr lang="en-US" sz="2000" dirty="0">
              <a:solidFill>
                <a:srgbClr val="2FFF12"/>
              </a:solidFill>
              <a:effectLst/>
              <a:latin typeface="Andale Mono" panose="020B0509000000000004" pitchFamily="49" charset="0"/>
            </a:endParaRPr>
          </a:p>
          <a:p>
            <a:r>
              <a:rPr lang="en-US" sz="2000" dirty="0">
                <a:solidFill>
                  <a:srgbClr val="2FFF12"/>
                </a:solidFill>
                <a:effectLst/>
                <a:latin typeface="Andale Mono" panose="020B0509000000000004" pitchFamily="49" charset="0"/>
              </a:rPr>
              <a:t>Submitted batch job 167571</a:t>
            </a:r>
          </a:p>
          <a:p>
            <a:endParaRPr lang="en-US" sz="2000" dirty="0">
              <a:solidFill>
                <a:srgbClr val="2FFF12"/>
              </a:solidFill>
              <a:latin typeface="Andale Mono" panose="020B0509000000000004" pitchFamily="49" charset="0"/>
            </a:endParaRPr>
          </a:p>
          <a:p>
            <a:endParaRPr lang="en-US" sz="2000" dirty="0">
              <a:solidFill>
                <a:srgbClr val="2FFF12"/>
              </a:solidFill>
              <a:effectLst/>
              <a:latin typeface="Andale Mono" panose="020B0509000000000004" pitchFamily="49" charset="0"/>
            </a:endParaRPr>
          </a:p>
          <a:p>
            <a:r>
              <a:rPr lang="en-US" sz="2000" dirty="0" err="1">
                <a:solidFill>
                  <a:srgbClr val="2FB41D"/>
                </a:solidFill>
                <a:effectLst/>
                <a:latin typeface="Andale Mono" panose="020B0509000000000004" pitchFamily="49" charset="0"/>
              </a:rPr>
              <a:t>vanilla</a:t>
            </a:r>
            <a:r>
              <a:rPr lang="en-US" sz="2000" dirty="0" err="1">
                <a:solidFill>
                  <a:srgbClr val="2FFF12"/>
                </a:solidFill>
                <a:effectLst/>
                <a:latin typeface="Andale Mono" panose="020B0509000000000004" pitchFamily="49" charset="0"/>
              </a:rPr>
              <a:t>@</a:t>
            </a:r>
            <a:r>
              <a:rPr lang="en-US" sz="2000" dirty="0" err="1">
                <a:solidFill>
                  <a:srgbClr val="400BD9"/>
                </a:solidFill>
                <a:effectLst/>
                <a:latin typeface="Andale Mono" panose="020B0509000000000004" pitchFamily="49" charset="0"/>
              </a:rPr>
              <a:t>wheeler</a:t>
            </a:r>
            <a:r>
              <a:rPr lang="en-US" sz="2000" dirty="0">
                <a:solidFill>
                  <a:srgbClr val="2FFF12"/>
                </a:solidFill>
                <a:effectLst/>
                <a:latin typeface="Andale Mono" panose="020B0509000000000004" pitchFamily="49" charset="0"/>
              </a:rPr>
              <a:t>:</a:t>
            </a:r>
            <a:r>
              <a:rPr lang="en-US" sz="2000" dirty="0">
                <a:solidFill>
                  <a:srgbClr val="9FA01C"/>
                </a:solidFill>
                <a:effectLst/>
                <a:latin typeface="Andale Mono" panose="020B0509000000000004" pitchFamily="49" charset="0"/>
              </a:rPr>
              <a:t>~/</a:t>
            </a:r>
            <a:r>
              <a:rPr lang="en-US" sz="2000" dirty="0" err="1">
                <a:solidFill>
                  <a:srgbClr val="9FA01C"/>
                </a:solidFill>
                <a:effectLst/>
                <a:latin typeface="Andale Mono" panose="020B0509000000000004" pitchFamily="49" charset="0"/>
              </a:rPr>
              <a:t>vecadd</a:t>
            </a:r>
            <a:r>
              <a:rPr lang="en-US" sz="2000" dirty="0">
                <a:solidFill>
                  <a:srgbClr val="2FFF12"/>
                </a:solidFill>
                <a:effectLst/>
                <a:latin typeface="Andale Mono" panose="020B0509000000000004" pitchFamily="49" charset="0"/>
              </a:rPr>
              <a:t> $ </a:t>
            </a:r>
            <a:r>
              <a:rPr lang="en-US" sz="2000" dirty="0" err="1">
                <a:solidFill>
                  <a:schemeClr val="accent3">
                    <a:lumMod val="20000"/>
                    <a:lumOff val="80000"/>
                  </a:schemeClr>
                </a:solidFill>
                <a:effectLst/>
                <a:latin typeface="Andale Mono" panose="020B0509000000000004" pitchFamily="49" charset="0"/>
              </a:rPr>
              <a:t>squeue</a:t>
            </a:r>
            <a:r>
              <a:rPr lang="en-US" sz="2000" dirty="0">
                <a:solidFill>
                  <a:schemeClr val="accent3">
                    <a:lumMod val="20000"/>
                    <a:lumOff val="80000"/>
                  </a:schemeClr>
                </a:solidFill>
                <a:effectLst/>
                <a:latin typeface="Andale Mono" panose="020B0509000000000004" pitchFamily="49" charset="0"/>
              </a:rPr>
              <a:t> --me</a:t>
            </a:r>
          </a:p>
          <a:p>
            <a:r>
              <a:rPr lang="en-US" sz="2000" dirty="0">
                <a:solidFill>
                  <a:srgbClr val="2FFF12"/>
                </a:solidFill>
                <a:effectLst/>
                <a:latin typeface="Andale Mono" panose="020B0509000000000004" pitchFamily="49" charset="0"/>
              </a:rPr>
              <a:t>             JOBID PARTITION     NAME     USER ST       TIME  NODES NODELIST(REASON)</a:t>
            </a:r>
          </a:p>
          <a:p>
            <a:r>
              <a:rPr lang="en-US" sz="2000" dirty="0">
                <a:solidFill>
                  <a:srgbClr val="2FFF12"/>
                </a:solidFill>
                <a:effectLst/>
                <a:latin typeface="Andale Mono" panose="020B0509000000000004" pitchFamily="49" charset="0"/>
              </a:rPr>
              <a:t>            167571    normal </a:t>
            </a:r>
            <a:r>
              <a:rPr lang="en-US" sz="2000" dirty="0" err="1">
                <a:solidFill>
                  <a:srgbClr val="2FFF12"/>
                </a:solidFill>
                <a:effectLst/>
                <a:latin typeface="Andale Mono" panose="020B0509000000000004" pitchFamily="49" charset="0"/>
              </a:rPr>
              <a:t>vecaddmp</a:t>
            </a:r>
            <a:r>
              <a:rPr lang="en-US" sz="2000" dirty="0">
                <a:solidFill>
                  <a:srgbClr val="2FFF12"/>
                </a:solidFill>
                <a:effectLst/>
                <a:latin typeface="Andale Mono" panose="020B0509000000000004" pitchFamily="49" charset="0"/>
              </a:rPr>
              <a:t>  vanilla  R       0:07      1 wheeler145</a:t>
            </a:r>
          </a:p>
        </p:txBody>
      </p:sp>
    </p:spTree>
    <p:extLst>
      <p:ext uri="{BB962C8B-B14F-4D97-AF65-F5344CB8AC3E}">
        <p14:creationId xmlns:p14="http://schemas.microsoft.com/office/powerpoint/2010/main" val="3836641098"/>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BD48E2-5B56-EF42-B4B0-1FE4A730E06F}"/>
              </a:ext>
            </a:extLst>
          </p:cNvPr>
          <p:cNvSpPr>
            <a:spLocks noGrp="1"/>
          </p:cNvSpPr>
          <p:nvPr>
            <p:ph type="title"/>
          </p:nvPr>
        </p:nvSpPr>
        <p:spPr>
          <a:xfrm>
            <a:off x="640080" y="5576887"/>
            <a:ext cx="10911840" cy="640081"/>
          </a:xfrm>
        </p:spPr>
        <p:txBody>
          <a:bodyPr vert="horz" lIns="91440" tIns="45720" rIns="91440" bIns="45720" rtlCol="0" anchor="ctr">
            <a:normAutofit/>
          </a:bodyPr>
          <a:lstStyle/>
          <a:p>
            <a:pPr algn="ctr"/>
            <a:r>
              <a:rPr lang="en-US" sz="3200" dirty="0" err="1"/>
              <a:t>Slurm</a:t>
            </a:r>
            <a:r>
              <a:rPr lang="en-US" sz="3200" dirty="0"/>
              <a:t> Script</a:t>
            </a:r>
          </a:p>
        </p:txBody>
      </p:sp>
      <p:sp>
        <p:nvSpPr>
          <p:cNvPr id="5" name="TextBox 4">
            <a:extLst>
              <a:ext uri="{FF2B5EF4-FFF2-40B4-BE49-F238E27FC236}">
                <a16:creationId xmlns:a16="http://schemas.microsoft.com/office/drawing/2014/main" id="{D388BA9B-48D7-BCC1-8958-1EC3E5DAB993}"/>
              </a:ext>
            </a:extLst>
          </p:cNvPr>
          <p:cNvSpPr txBox="1"/>
          <p:nvPr/>
        </p:nvSpPr>
        <p:spPr>
          <a:xfrm>
            <a:off x="100013" y="114300"/>
            <a:ext cx="11987212" cy="2862322"/>
          </a:xfrm>
          <a:prstGeom prst="rect">
            <a:avLst/>
          </a:prstGeom>
          <a:noFill/>
        </p:spPr>
        <p:txBody>
          <a:bodyPr wrap="square">
            <a:spAutoFit/>
          </a:bodyPr>
          <a:lstStyle/>
          <a:p>
            <a:r>
              <a:rPr lang="en-US" dirty="0" err="1">
                <a:solidFill>
                  <a:srgbClr val="2FB41D"/>
                </a:solidFill>
                <a:effectLst/>
                <a:latin typeface="Andale Mono" panose="020B0509000000000004" pitchFamily="49" charset="0"/>
              </a:rPr>
              <a:t>vanilla</a:t>
            </a:r>
            <a:r>
              <a:rPr lang="en-US" dirty="0" err="1">
                <a:solidFill>
                  <a:srgbClr val="2FFF12"/>
                </a:solidFill>
                <a:effectLst/>
                <a:latin typeface="Andale Mono" panose="020B0509000000000004" pitchFamily="49" charset="0"/>
              </a:rPr>
              <a:t>@</a:t>
            </a:r>
            <a:r>
              <a:rPr lang="en-US" dirty="0" err="1">
                <a:solidFill>
                  <a:srgbClr val="400BD9"/>
                </a:solidFill>
                <a:effectLst/>
                <a:latin typeface="Andale Mono" panose="020B0509000000000004" pitchFamily="49" charset="0"/>
              </a:rPr>
              <a:t>wheeler</a:t>
            </a:r>
            <a:r>
              <a:rPr lang="en-US" dirty="0">
                <a:solidFill>
                  <a:srgbClr val="2FFF12"/>
                </a:solidFill>
                <a:effectLst/>
                <a:latin typeface="Andale Mono" panose="020B0509000000000004" pitchFamily="49" charset="0"/>
              </a:rPr>
              <a:t>:</a:t>
            </a:r>
            <a:r>
              <a:rPr lang="en-US" dirty="0">
                <a:solidFill>
                  <a:srgbClr val="9FA01C"/>
                </a:solidFill>
                <a:effectLst/>
                <a:latin typeface="Andale Mono" panose="020B0509000000000004" pitchFamily="49" charset="0"/>
              </a:rPr>
              <a:t>~/</a:t>
            </a:r>
            <a:r>
              <a:rPr lang="en-US" dirty="0" err="1">
                <a:solidFill>
                  <a:srgbClr val="9FA01C"/>
                </a:solidFill>
                <a:effectLst/>
                <a:latin typeface="Andale Mono" panose="020B0509000000000004" pitchFamily="49" charset="0"/>
              </a:rPr>
              <a:t>vecadd</a:t>
            </a:r>
            <a:r>
              <a:rPr lang="en-US" dirty="0">
                <a:solidFill>
                  <a:srgbClr val="2FFF12"/>
                </a:solidFill>
                <a:effectLst/>
                <a:latin typeface="Andale Mono" panose="020B0509000000000004" pitchFamily="49" charset="0"/>
              </a:rPr>
              <a:t> $ </a:t>
            </a:r>
            <a:r>
              <a:rPr lang="en-US" dirty="0">
                <a:solidFill>
                  <a:schemeClr val="accent3">
                    <a:lumMod val="20000"/>
                    <a:lumOff val="80000"/>
                  </a:schemeClr>
                </a:solidFill>
                <a:effectLst/>
                <a:latin typeface="Andale Mono" panose="020B0509000000000004" pitchFamily="49" charset="0"/>
              </a:rPr>
              <a:t>tail -f </a:t>
            </a:r>
            <a:r>
              <a:rPr lang="en-US" dirty="0" err="1">
                <a:solidFill>
                  <a:schemeClr val="accent3">
                    <a:lumMod val="20000"/>
                    <a:lumOff val="80000"/>
                  </a:schemeClr>
                </a:solidFill>
                <a:effectLst/>
                <a:latin typeface="Andale Mono" panose="020B0509000000000004" pitchFamily="49" charset="0"/>
              </a:rPr>
              <a:t>vecaddmpi.out</a:t>
            </a:r>
            <a:r>
              <a:rPr lang="en-US" dirty="0">
                <a:solidFill>
                  <a:schemeClr val="accent3">
                    <a:lumMod val="20000"/>
                    <a:lumOff val="80000"/>
                  </a:schemeClr>
                </a:solidFill>
                <a:effectLst/>
                <a:latin typeface="Andale Mono" panose="020B0509000000000004" pitchFamily="49" charset="0"/>
              </a:rPr>
              <a:t> </a:t>
            </a:r>
          </a:p>
          <a:p>
            <a:r>
              <a:rPr lang="en-US" dirty="0">
                <a:solidFill>
                  <a:srgbClr val="2FFF12"/>
                </a:solidFill>
                <a:effectLst/>
                <a:latin typeface="Andale Mono" panose="020B0509000000000004" pitchFamily="49" charset="0"/>
              </a:rPr>
              <a:t>You have not been allocated GPUs. To request GPUs, use the -G option in your submission script.</a:t>
            </a:r>
          </a:p>
          <a:p>
            <a:r>
              <a:rPr lang="en-US" dirty="0">
                <a:solidFill>
                  <a:srgbClr val="2FFF12"/>
                </a:solidFill>
                <a:effectLst/>
                <a:latin typeface="Andale Mono" panose="020B0509000000000004" pitchFamily="49" charset="0"/>
              </a:rPr>
              <a:t>Assigning compute node to rank 1.</a:t>
            </a:r>
          </a:p>
          <a:p>
            <a:r>
              <a:rPr lang="en-US" dirty="0" err="1">
                <a:solidFill>
                  <a:srgbClr val="2FFF12"/>
                </a:solidFill>
                <a:effectLst/>
                <a:latin typeface="Andale Mono" panose="020B0509000000000004" pitchFamily="49" charset="0"/>
              </a:rPr>
              <a:t>ComputeNode</a:t>
            </a:r>
            <a:r>
              <a:rPr lang="en-US" dirty="0">
                <a:solidFill>
                  <a:srgbClr val="2FFF12"/>
                </a:solidFill>
                <a:effectLst/>
                <a:latin typeface="Andale Mono" panose="020B0509000000000004" pitchFamily="49" charset="0"/>
              </a:rPr>
              <a:t>: Starting with rank 1.</a:t>
            </a:r>
          </a:p>
          <a:p>
            <a:r>
              <a:rPr lang="en-US" dirty="0" err="1">
                <a:solidFill>
                  <a:srgbClr val="2FFF12"/>
                </a:solidFill>
                <a:effectLst/>
                <a:latin typeface="Andale Mono" panose="020B0509000000000004" pitchFamily="49" charset="0"/>
              </a:rPr>
              <a:t>ComputeNode</a:t>
            </a:r>
            <a:r>
              <a:rPr lang="en-US" dirty="0">
                <a:solidFill>
                  <a:srgbClr val="2FFF12"/>
                </a:solidFill>
                <a:effectLst/>
                <a:latin typeface="Andale Mono" panose="020B0509000000000004" pitchFamily="49" charset="0"/>
              </a:rPr>
              <a:t> (1): Waiting for vectors from </a:t>
            </a:r>
            <a:r>
              <a:rPr lang="en-US" dirty="0" err="1">
                <a:solidFill>
                  <a:srgbClr val="2FFF12"/>
                </a:solidFill>
                <a:effectLst/>
                <a:latin typeface="Andale Mono" panose="020B0509000000000004" pitchFamily="49" charset="0"/>
              </a:rPr>
              <a:t>dataserver</a:t>
            </a:r>
            <a:r>
              <a:rPr lang="en-US" dirty="0">
                <a:solidFill>
                  <a:srgbClr val="2FFF12"/>
                </a:solidFill>
                <a:effectLst/>
                <a:latin typeface="Andale Mono" panose="020B0509000000000004" pitchFamily="49" charset="0"/>
              </a:rPr>
              <a:t> with rank 3...</a:t>
            </a:r>
          </a:p>
          <a:p>
            <a:r>
              <a:rPr lang="en-US" dirty="0">
                <a:solidFill>
                  <a:srgbClr val="2FFF12"/>
                </a:solidFill>
                <a:effectLst/>
                <a:latin typeface="Andale Mono" panose="020B0509000000000004" pitchFamily="49" charset="0"/>
              </a:rPr>
              <a:t>Assigning compute node to rank 2.</a:t>
            </a:r>
          </a:p>
          <a:p>
            <a:r>
              <a:rPr lang="en-US" dirty="0" err="1">
                <a:solidFill>
                  <a:srgbClr val="2FFF12"/>
                </a:solidFill>
                <a:effectLst/>
                <a:latin typeface="Andale Mono" panose="020B0509000000000004" pitchFamily="49" charset="0"/>
              </a:rPr>
              <a:t>ComputeNode</a:t>
            </a:r>
            <a:r>
              <a:rPr lang="en-US" dirty="0">
                <a:solidFill>
                  <a:srgbClr val="2FFF12"/>
                </a:solidFill>
                <a:effectLst/>
                <a:latin typeface="Andale Mono" panose="020B0509000000000004" pitchFamily="49" charset="0"/>
              </a:rPr>
              <a:t>: Starting with rank 2.</a:t>
            </a:r>
          </a:p>
          <a:p>
            <a:r>
              <a:rPr lang="en-US" dirty="0" err="1">
                <a:solidFill>
                  <a:srgbClr val="2FFF12"/>
                </a:solidFill>
                <a:effectLst/>
                <a:latin typeface="Andale Mono" panose="020B0509000000000004" pitchFamily="49" charset="0"/>
              </a:rPr>
              <a:t>ComputeNode</a:t>
            </a:r>
            <a:r>
              <a:rPr lang="en-US" dirty="0">
                <a:solidFill>
                  <a:srgbClr val="2FFF12"/>
                </a:solidFill>
                <a:effectLst/>
                <a:latin typeface="Andale Mono" panose="020B0509000000000004" pitchFamily="49" charset="0"/>
              </a:rPr>
              <a:t> (2): Waiting for vectors from </a:t>
            </a:r>
            <a:r>
              <a:rPr lang="en-US" dirty="0" err="1">
                <a:solidFill>
                  <a:srgbClr val="2FFF12"/>
                </a:solidFill>
                <a:effectLst/>
                <a:latin typeface="Andale Mono" panose="020B0509000000000004" pitchFamily="49" charset="0"/>
              </a:rPr>
              <a:t>dataserver</a:t>
            </a:r>
            <a:r>
              <a:rPr lang="en-US" dirty="0">
                <a:solidFill>
                  <a:srgbClr val="2FFF12"/>
                </a:solidFill>
                <a:effectLst/>
                <a:latin typeface="Andale Mono" panose="020B0509000000000004" pitchFamily="49" charset="0"/>
              </a:rPr>
              <a:t> with rank 3...</a:t>
            </a:r>
          </a:p>
          <a:p>
            <a:r>
              <a:rPr lang="en-US" dirty="0">
                <a:solidFill>
                  <a:srgbClr val="2FFF12"/>
                </a:solidFill>
                <a:effectLst/>
                <a:latin typeface="Andale Mono" panose="020B0509000000000004" pitchFamily="49" charset="0"/>
              </a:rPr>
              <a:t>Will try to allocate a vector of size 1 GB.</a:t>
            </a:r>
          </a:p>
        </p:txBody>
      </p:sp>
    </p:spTree>
    <p:extLst>
      <p:ext uri="{BB962C8B-B14F-4D97-AF65-F5344CB8AC3E}">
        <p14:creationId xmlns:p14="http://schemas.microsoft.com/office/powerpoint/2010/main" val="227130883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BD48E2-5B56-EF42-B4B0-1FE4A730E06F}"/>
              </a:ext>
            </a:extLst>
          </p:cNvPr>
          <p:cNvSpPr>
            <a:spLocks noGrp="1"/>
          </p:cNvSpPr>
          <p:nvPr>
            <p:ph type="title"/>
          </p:nvPr>
        </p:nvSpPr>
        <p:spPr>
          <a:xfrm>
            <a:off x="640080" y="5576887"/>
            <a:ext cx="10911840" cy="640081"/>
          </a:xfrm>
        </p:spPr>
        <p:txBody>
          <a:bodyPr vert="horz" lIns="91440" tIns="45720" rIns="91440" bIns="45720" rtlCol="0" anchor="ctr">
            <a:normAutofit/>
          </a:bodyPr>
          <a:lstStyle/>
          <a:p>
            <a:pPr algn="ctr"/>
            <a:r>
              <a:rPr lang="en-US" sz="3200" dirty="0" err="1"/>
              <a:t>Slurm</a:t>
            </a:r>
            <a:r>
              <a:rPr lang="en-US" sz="3200" dirty="0"/>
              <a:t> Script</a:t>
            </a:r>
          </a:p>
        </p:txBody>
      </p:sp>
      <p:sp>
        <p:nvSpPr>
          <p:cNvPr id="5" name="TextBox 4">
            <a:extLst>
              <a:ext uri="{FF2B5EF4-FFF2-40B4-BE49-F238E27FC236}">
                <a16:creationId xmlns:a16="http://schemas.microsoft.com/office/drawing/2014/main" id="{D388BA9B-48D7-BCC1-8958-1EC3E5DAB993}"/>
              </a:ext>
            </a:extLst>
          </p:cNvPr>
          <p:cNvSpPr txBox="1"/>
          <p:nvPr/>
        </p:nvSpPr>
        <p:spPr>
          <a:xfrm>
            <a:off x="100013" y="114300"/>
            <a:ext cx="11987212" cy="2862322"/>
          </a:xfrm>
          <a:prstGeom prst="rect">
            <a:avLst/>
          </a:prstGeom>
          <a:noFill/>
        </p:spPr>
        <p:txBody>
          <a:bodyPr wrap="square">
            <a:spAutoFit/>
          </a:bodyPr>
          <a:lstStyle/>
          <a:p>
            <a:r>
              <a:rPr lang="en-US" dirty="0" err="1">
                <a:solidFill>
                  <a:srgbClr val="2FB41D"/>
                </a:solidFill>
                <a:effectLst/>
                <a:latin typeface="Andale Mono" panose="020B0509000000000004" pitchFamily="49" charset="0"/>
              </a:rPr>
              <a:t>vanilla</a:t>
            </a:r>
            <a:r>
              <a:rPr lang="en-US" dirty="0" err="1">
                <a:solidFill>
                  <a:srgbClr val="2FFF12"/>
                </a:solidFill>
                <a:effectLst/>
                <a:latin typeface="Andale Mono" panose="020B0509000000000004" pitchFamily="49" charset="0"/>
              </a:rPr>
              <a:t>@</a:t>
            </a:r>
            <a:r>
              <a:rPr lang="en-US" dirty="0" err="1">
                <a:solidFill>
                  <a:srgbClr val="400BD9"/>
                </a:solidFill>
                <a:effectLst/>
                <a:latin typeface="Andale Mono" panose="020B0509000000000004" pitchFamily="49" charset="0"/>
              </a:rPr>
              <a:t>wheeler</a:t>
            </a:r>
            <a:r>
              <a:rPr lang="en-US" dirty="0">
                <a:solidFill>
                  <a:srgbClr val="2FFF12"/>
                </a:solidFill>
                <a:effectLst/>
                <a:latin typeface="Andale Mono" panose="020B0509000000000004" pitchFamily="49" charset="0"/>
              </a:rPr>
              <a:t>:</a:t>
            </a:r>
            <a:r>
              <a:rPr lang="en-US" dirty="0">
                <a:solidFill>
                  <a:srgbClr val="9FA01C"/>
                </a:solidFill>
                <a:effectLst/>
                <a:latin typeface="Andale Mono" panose="020B0509000000000004" pitchFamily="49" charset="0"/>
              </a:rPr>
              <a:t>~/</a:t>
            </a:r>
            <a:r>
              <a:rPr lang="en-US" dirty="0" err="1">
                <a:solidFill>
                  <a:srgbClr val="9FA01C"/>
                </a:solidFill>
                <a:effectLst/>
                <a:latin typeface="Andale Mono" panose="020B0509000000000004" pitchFamily="49" charset="0"/>
              </a:rPr>
              <a:t>vecadd</a:t>
            </a:r>
            <a:r>
              <a:rPr lang="en-US" dirty="0">
                <a:solidFill>
                  <a:srgbClr val="2FFF12"/>
                </a:solidFill>
                <a:effectLst/>
                <a:latin typeface="Andale Mono" panose="020B0509000000000004" pitchFamily="49" charset="0"/>
              </a:rPr>
              <a:t> $ </a:t>
            </a:r>
            <a:r>
              <a:rPr lang="en-US" dirty="0">
                <a:solidFill>
                  <a:schemeClr val="accent3">
                    <a:lumMod val="20000"/>
                    <a:lumOff val="80000"/>
                  </a:schemeClr>
                </a:solidFill>
                <a:effectLst/>
                <a:latin typeface="Andale Mono" panose="020B0509000000000004" pitchFamily="49" charset="0"/>
              </a:rPr>
              <a:t>tail -f </a:t>
            </a:r>
            <a:r>
              <a:rPr lang="en-US" dirty="0" err="1">
                <a:solidFill>
                  <a:schemeClr val="accent3">
                    <a:lumMod val="20000"/>
                    <a:lumOff val="80000"/>
                  </a:schemeClr>
                </a:solidFill>
                <a:effectLst/>
                <a:latin typeface="Andale Mono" panose="020B0509000000000004" pitchFamily="49" charset="0"/>
              </a:rPr>
              <a:t>vecaddmpi.out</a:t>
            </a:r>
            <a:r>
              <a:rPr lang="en-US" dirty="0">
                <a:solidFill>
                  <a:schemeClr val="accent3">
                    <a:lumMod val="20000"/>
                    <a:lumOff val="80000"/>
                  </a:schemeClr>
                </a:solidFill>
                <a:effectLst/>
                <a:latin typeface="Andale Mono" panose="020B0509000000000004" pitchFamily="49" charset="0"/>
              </a:rPr>
              <a:t> </a:t>
            </a:r>
          </a:p>
          <a:p>
            <a:r>
              <a:rPr lang="en-US" dirty="0">
                <a:solidFill>
                  <a:srgbClr val="2FFF12"/>
                </a:solidFill>
                <a:effectLst/>
                <a:latin typeface="Andale Mono" panose="020B0509000000000004" pitchFamily="49" charset="0"/>
              </a:rPr>
              <a:t>You have not been allocated GPUs. To request GPUs, use the -G option in your submission script.</a:t>
            </a:r>
          </a:p>
          <a:p>
            <a:r>
              <a:rPr lang="en-US" dirty="0">
                <a:solidFill>
                  <a:srgbClr val="2FFF12"/>
                </a:solidFill>
                <a:effectLst/>
                <a:latin typeface="Andale Mono" panose="020B0509000000000004" pitchFamily="49" charset="0"/>
              </a:rPr>
              <a:t>Assigning compute node to rank 1.</a:t>
            </a:r>
          </a:p>
          <a:p>
            <a:r>
              <a:rPr lang="en-US" dirty="0" err="1">
                <a:solidFill>
                  <a:srgbClr val="2FFF12"/>
                </a:solidFill>
                <a:effectLst/>
                <a:latin typeface="Andale Mono" panose="020B0509000000000004" pitchFamily="49" charset="0"/>
              </a:rPr>
              <a:t>ComputeNode</a:t>
            </a:r>
            <a:r>
              <a:rPr lang="en-US" dirty="0">
                <a:solidFill>
                  <a:srgbClr val="2FFF12"/>
                </a:solidFill>
                <a:effectLst/>
                <a:latin typeface="Andale Mono" panose="020B0509000000000004" pitchFamily="49" charset="0"/>
              </a:rPr>
              <a:t>: Starting with rank 1.</a:t>
            </a:r>
          </a:p>
          <a:p>
            <a:r>
              <a:rPr lang="en-US" dirty="0" err="1">
                <a:solidFill>
                  <a:srgbClr val="2FFF12"/>
                </a:solidFill>
                <a:effectLst/>
                <a:latin typeface="Andale Mono" panose="020B0509000000000004" pitchFamily="49" charset="0"/>
              </a:rPr>
              <a:t>ComputeNode</a:t>
            </a:r>
            <a:r>
              <a:rPr lang="en-US" dirty="0">
                <a:solidFill>
                  <a:srgbClr val="2FFF12"/>
                </a:solidFill>
                <a:effectLst/>
                <a:latin typeface="Andale Mono" panose="020B0509000000000004" pitchFamily="49" charset="0"/>
              </a:rPr>
              <a:t> (1): Waiting for vectors from </a:t>
            </a:r>
            <a:r>
              <a:rPr lang="en-US" dirty="0" err="1">
                <a:solidFill>
                  <a:srgbClr val="2FFF12"/>
                </a:solidFill>
                <a:effectLst/>
                <a:latin typeface="Andale Mono" panose="020B0509000000000004" pitchFamily="49" charset="0"/>
              </a:rPr>
              <a:t>dataserver</a:t>
            </a:r>
            <a:r>
              <a:rPr lang="en-US" dirty="0">
                <a:solidFill>
                  <a:srgbClr val="2FFF12"/>
                </a:solidFill>
                <a:effectLst/>
                <a:latin typeface="Andale Mono" panose="020B0509000000000004" pitchFamily="49" charset="0"/>
              </a:rPr>
              <a:t> with rank 3...</a:t>
            </a:r>
          </a:p>
          <a:p>
            <a:r>
              <a:rPr lang="en-US" dirty="0">
                <a:solidFill>
                  <a:srgbClr val="2FFF12"/>
                </a:solidFill>
                <a:effectLst/>
                <a:latin typeface="Andale Mono" panose="020B0509000000000004" pitchFamily="49" charset="0"/>
              </a:rPr>
              <a:t>Assigning compute node to rank 2.</a:t>
            </a:r>
          </a:p>
          <a:p>
            <a:r>
              <a:rPr lang="en-US" dirty="0" err="1">
                <a:solidFill>
                  <a:srgbClr val="2FFF12"/>
                </a:solidFill>
                <a:effectLst/>
                <a:latin typeface="Andale Mono" panose="020B0509000000000004" pitchFamily="49" charset="0"/>
              </a:rPr>
              <a:t>ComputeNode</a:t>
            </a:r>
            <a:r>
              <a:rPr lang="en-US" dirty="0">
                <a:solidFill>
                  <a:srgbClr val="2FFF12"/>
                </a:solidFill>
                <a:effectLst/>
                <a:latin typeface="Andale Mono" panose="020B0509000000000004" pitchFamily="49" charset="0"/>
              </a:rPr>
              <a:t>: Starting with rank 2.</a:t>
            </a:r>
          </a:p>
          <a:p>
            <a:r>
              <a:rPr lang="en-US" dirty="0" err="1">
                <a:solidFill>
                  <a:srgbClr val="2FFF12"/>
                </a:solidFill>
                <a:effectLst/>
                <a:latin typeface="Andale Mono" panose="020B0509000000000004" pitchFamily="49" charset="0"/>
              </a:rPr>
              <a:t>ComputeNode</a:t>
            </a:r>
            <a:r>
              <a:rPr lang="en-US" dirty="0">
                <a:solidFill>
                  <a:srgbClr val="2FFF12"/>
                </a:solidFill>
                <a:effectLst/>
                <a:latin typeface="Andale Mono" panose="020B0509000000000004" pitchFamily="49" charset="0"/>
              </a:rPr>
              <a:t> (2): Waiting for vectors from </a:t>
            </a:r>
            <a:r>
              <a:rPr lang="en-US" dirty="0" err="1">
                <a:solidFill>
                  <a:srgbClr val="2FFF12"/>
                </a:solidFill>
                <a:effectLst/>
                <a:latin typeface="Andale Mono" panose="020B0509000000000004" pitchFamily="49" charset="0"/>
              </a:rPr>
              <a:t>dataserver</a:t>
            </a:r>
            <a:r>
              <a:rPr lang="en-US" dirty="0">
                <a:solidFill>
                  <a:srgbClr val="2FFF12"/>
                </a:solidFill>
                <a:effectLst/>
                <a:latin typeface="Andale Mono" panose="020B0509000000000004" pitchFamily="49" charset="0"/>
              </a:rPr>
              <a:t> with rank 3...</a:t>
            </a:r>
          </a:p>
          <a:p>
            <a:r>
              <a:rPr lang="en-US" dirty="0">
                <a:solidFill>
                  <a:srgbClr val="2FFF12"/>
                </a:solidFill>
                <a:effectLst/>
                <a:latin typeface="Andale Mono" panose="020B0509000000000004" pitchFamily="49" charset="0"/>
              </a:rPr>
              <a:t>Will try to allocate a vector of size 1 GB.</a:t>
            </a:r>
          </a:p>
        </p:txBody>
      </p:sp>
    </p:spTree>
    <p:extLst>
      <p:ext uri="{BB962C8B-B14F-4D97-AF65-F5344CB8AC3E}">
        <p14:creationId xmlns:p14="http://schemas.microsoft.com/office/powerpoint/2010/main" val="291714756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B896E-9B7C-FFF1-4275-DDB668628F0A}"/>
              </a:ext>
            </a:extLst>
          </p:cNvPr>
          <p:cNvSpPr>
            <a:spLocks noGrp="1"/>
          </p:cNvSpPr>
          <p:nvPr>
            <p:ph type="title"/>
          </p:nvPr>
        </p:nvSpPr>
        <p:spPr/>
        <p:txBody>
          <a:bodyPr/>
          <a:lstStyle/>
          <a:p>
            <a:r>
              <a:rPr lang="en-US" dirty="0">
                <a:solidFill>
                  <a:schemeClr val="accent3">
                    <a:lumMod val="20000"/>
                    <a:lumOff val="80000"/>
                  </a:schemeClr>
                </a:solidFill>
              </a:rPr>
              <a:t>Useful </a:t>
            </a:r>
            <a:r>
              <a:rPr lang="en-US" dirty="0" err="1">
                <a:solidFill>
                  <a:schemeClr val="accent3">
                    <a:lumMod val="20000"/>
                    <a:lumOff val="80000"/>
                  </a:schemeClr>
                </a:solidFill>
              </a:rPr>
              <a:t>Slurm</a:t>
            </a:r>
            <a:r>
              <a:rPr lang="en-US" dirty="0">
                <a:solidFill>
                  <a:schemeClr val="accent3">
                    <a:lumMod val="20000"/>
                    <a:lumOff val="80000"/>
                  </a:schemeClr>
                </a:solidFill>
              </a:rPr>
              <a:t> Commands</a:t>
            </a:r>
          </a:p>
        </p:txBody>
      </p:sp>
      <p:sp>
        <p:nvSpPr>
          <p:cNvPr id="3" name="Content Placeholder 2">
            <a:extLst>
              <a:ext uri="{FF2B5EF4-FFF2-40B4-BE49-F238E27FC236}">
                <a16:creationId xmlns:a16="http://schemas.microsoft.com/office/drawing/2014/main" id="{69B276D7-3DFE-F25D-82E2-B9754CCF6768}"/>
              </a:ext>
            </a:extLst>
          </p:cNvPr>
          <p:cNvSpPr>
            <a:spLocks noGrp="1"/>
          </p:cNvSpPr>
          <p:nvPr>
            <p:ph idx="1"/>
          </p:nvPr>
        </p:nvSpPr>
        <p:spPr>
          <a:xfrm>
            <a:off x="0" y="1825625"/>
            <a:ext cx="12192000" cy="4351338"/>
          </a:xfrm>
        </p:spPr>
        <p:txBody>
          <a:bodyPr>
            <a:normAutofit/>
          </a:bodyPr>
          <a:lstStyle/>
          <a:p>
            <a:pPr marL="0" indent="0">
              <a:buNone/>
            </a:pPr>
            <a:r>
              <a:rPr lang="en-US" sz="3200" dirty="0" err="1">
                <a:solidFill>
                  <a:srgbClr val="FFFF00"/>
                </a:solidFill>
              </a:rPr>
              <a:t>squeue</a:t>
            </a:r>
            <a:r>
              <a:rPr lang="en-US" sz="3200" dirty="0">
                <a:solidFill>
                  <a:srgbClr val="FFFF00"/>
                </a:solidFill>
              </a:rPr>
              <a:t> --me --long              </a:t>
            </a:r>
            <a:r>
              <a:rPr lang="en-US" sz="3200" dirty="0">
                <a:solidFill>
                  <a:schemeClr val="accent3">
                    <a:lumMod val="20000"/>
                    <a:lumOff val="80000"/>
                  </a:schemeClr>
                </a:solidFill>
              </a:rPr>
              <a:t>shows information about jobs you submitted</a:t>
            </a:r>
          </a:p>
          <a:p>
            <a:pPr marL="0" indent="0">
              <a:buNone/>
            </a:pPr>
            <a:r>
              <a:rPr lang="en-US" sz="3200" dirty="0" err="1">
                <a:solidFill>
                  <a:srgbClr val="FFFF00"/>
                </a:solidFill>
              </a:rPr>
              <a:t>squeue</a:t>
            </a:r>
            <a:r>
              <a:rPr lang="en-US" sz="3200" dirty="0">
                <a:solidFill>
                  <a:srgbClr val="FFFF00"/>
                </a:solidFill>
              </a:rPr>
              <a:t> --me --start</a:t>
            </a:r>
            <a:r>
              <a:rPr lang="en-US" sz="3200" dirty="0">
                <a:solidFill>
                  <a:schemeClr val="accent3">
                    <a:lumMod val="20000"/>
                    <a:lumOff val="80000"/>
                  </a:schemeClr>
                </a:solidFill>
              </a:rPr>
              <a:t>	        shows when </a:t>
            </a:r>
            <a:r>
              <a:rPr lang="en-US" sz="3200" dirty="0" err="1">
                <a:solidFill>
                  <a:schemeClr val="accent3">
                    <a:lumMod val="20000"/>
                    <a:lumOff val="80000"/>
                  </a:schemeClr>
                </a:solidFill>
              </a:rPr>
              <a:t>slurm</a:t>
            </a:r>
            <a:r>
              <a:rPr lang="en-US" sz="3200" dirty="0">
                <a:solidFill>
                  <a:schemeClr val="accent3">
                    <a:lumMod val="20000"/>
                    <a:lumOff val="80000"/>
                  </a:schemeClr>
                </a:solidFill>
              </a:rPr>
              <a:t> expects your job to start</a:t>
            </a:r>
          </a:p>
          <a:p>
            <a:pPr marL="0" indent="0">
              <a:buNone/>
            </a:pPr>
            <a:r>
              <a:rPr lang="en-US" sz="3200" dirty="0" err="1">
                <a:solidFill>
                  <a:srgbClr val="FFFF00"/>
                </a:solidFill>
              </a:rPr>
              <a:t>scancel</a:t>
            </a:r>
            <a:r>
              <a:rPr lang="en-US" sz="3200" dirty="0">
                <a:solidFill>
                  <a:schemeClr val="accent3">
                    <a:lumMod val="20000"/>
                    <a:lumOff val="80000"/>
                  </a:schemeClr>
                </a:solidFill>
              </a:rPr>
              <a:t> </a:t>
            </a:r>
            <a:r>
              <a:rPr lang="en-US" sz="3200" dirty="0" err="1">
                <a:solidFill>
                  <a:schemeClr val="accent3">
                    <a:lumMod val="20000"/>
                    <a:lumOff val="80000"/>
                  </a:schemeClr>
                </a:solidFill>
              </a:rPr>
              <a:t>jobid</a:t>
            </a:r>
            <a:r>
              <a:rPr lang="en-US" sz="3200" dirty="0">
                <a:solidFill>
                  <a:schemeClr val="accent3">
                    <a:lumMod val="20000"/>
                    <a:lumOff val="80000"/>
                  </a:schemeClr>
                </a:solidFill>
              </a:rPr>
              <a:t>                        cancels a job</a:t>
            </a:r>
          </a:p>
          <a:p>
            <a:pPr marL="0" indent="0">
              <a:buNone/>
            </a:pPr>
            <a:r>
              <a:rPr lang="en-US" sz="3200" dirty="0" err="1">
                <a:solidFill>
                  <a:srgbClr val="FFFF00"/>
                </a:solidFill>
              </a:rPr>
              <a:t>sacct</a:t>
            </a:r>
            <a:r>
              <a:rPr lang="en-US" sz="3200" dirty="0">
                <a:solidFill>
                  <a:srgbClr val="FFFF00"/>
                </a:solidFill>
              </a:rPr>
              <a:t>                                      </a:t>
            </a:r>
            <a:r>
              <a:rPr lang="en-US" sz="3200" dirty="0">
                <a:solidFill>
                  <a:schemeClr val="bg1"/>
                </a:solidFill>
              </a:rPr>
              <a:t>shows your job history</a:t>
            </a:r>
            <a:endParaRPr lang="en-US" sz="3200" dirty="0">
              <a:solidFill>
                <a:srgbClr val="FFFF00"/>
              </a:solidFill>
            </a:endParaRPr>
          </a:p>
        </p:txBody>
      </p:sp>
    </p:spTree>
    <p:extLst>
      <p:ext uri="{BB962C8B-B14F-4D97-AF65-F5344CB8AC3E}">
        <p14:creationId xmlns:p14="http://schemas.microsoft.com/office/powerpoint/2010/main" val="282896684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BD48E2-5B56-EF42-B4B0-1FE4A730E06F}"/>
              </a:ext>
            </a:extLst>
          </p:cNvPr>
          <p:cNvSpPr>
            <a:spLocks noGrp="1"/>
          </p:cNvSpPr>
          <p:nvPr>
            <p:ph type="title"/>
          </p:nvPr>
        </p:nvSpPr>
        <p:spPr>
          <a:xfrm>
            <a:off x="640080" y="5576887"/>
            <a:ext cx="10911840" cy="640081"/>
          </a:xfrm>
        </p:spPr>
        <p:txBody>
          <a:bodyPr vert="horz" lIns="91440" tIns="45720" rIns="91440" bIns="45720" rtlCol="0" anchor="ctr">
            <a:normAutofit/>
          </a:bodyPr>
          <a:lstStyle/>
          <a:p>
            <a:pPr algn="ctr"/>
            <a:r>
              <a:rPr lang="en-US" sz="3200" dirty="0" err="1"/>
              <a:t>Slurm</a:t>
            </a:r>
            <a:r>
              <a:rPr lang="en-US" sz="3200" dirty="0"/>
              <a:t> Script</a:t>
            </a:r>
          </a:p>
        </p:txBody>
      </p:sp>
      <p:sp>
        <p:nvSpPr>
          <p:cNvPr id="6" name="TextBox 5">
            <a:extLst>
              <a:ext uri="{FF2B5EF4-FFF2-40B4-BE49-F238E27FC236}">
                <a16:creationId xmlns:a16="http://schemas.microsoft.com/office/drawing/2014/main" id="{4B864AE8-0E24-9BF9-C764-C10363B1F46C}"/>
              </a:ext>
            </a:extLst>
          </p:cNvPr>
          <p:cNvSpPr txBox="1"/>
          <p:nvPr/>
        </p:nvSpPr>
        <p:spPr>
          <a:xfrm>
            <a:off x="114300" y="200026"/>
            <a:ext cx="11944350" cy="5262979"/>
          </a:xfrm>
          <a:prstGeom prst="rect">
            <a:avLst/>
          </a:prstGeom>
          <a:noFill/>
        </p:spPr>
        <p:txBody>
          <a:bodyPr wrap="square">
            <a:spAutoFit/>
          </a:bodyPr>
          <a:lstStyle/>
          <a:p>
            <a:r>
              <a:rPr lang="en-US" sz="2800" dirty="0" err="1">
                <a:solidFill>
                  <a:srgbClr val="2FB41D"/>
                </a:solidFill>
                <a:latin typeface="Andale Mono" panose="020B0509000000000004" pitchFamily="49" charset="0"/>
              </a:rPr>
              <a:t>vanilla</a:t>
            </a:r>
            <a:r>
              <a:rPr lang="en-US" sz="2800" dirty="0" err="1">
                <a:solidFill>
                  <a:srgbClr val="2FFF12"/>
                </a:solidFill>
                <a:effectLst/>
                <a:latin typeface="Andale Mono" panose="020B0509000000000004" pitchFamily="49" charset="0"/>
              </a:rPr>
              <a:t>@</a:t>
            </a:r>
            <a:r>
              <a:rPr lang="en-US" sz="2800" dirty="0" err="1">
                <a:solidFill>
                  <a:srgbClr val="400BD9"/>
                </a:solidFill>
                <a:effectLst/>
                <a:latin typeface="Andale Mono" panose="020B0509000000000004" pitchFamily="49" charset="0"/>
              </a:rPr>
              <a:t>wheeler</a:t>
            </a:r>
            <a:r>
              <a:rPr lang="en-US" sz="2800" dirty="0">
                <a:solidFill>
                  <a:srgbClr val="2FFF12"/>
                </a:solidFill>
                <a:effectLst/>
                <a:latin typeface="Andale Mono" panose="020B0509000000000004" pitchFamily="49" charset="0"/>
              </a:rPr>
              <a:t>:</a:t>
            </a:r>
            <a:r>
              <a:rPr lang="en-US" sz="2800" dirty="0">
                <a:solidFill>
                  <a:srgbClr val="9FA01C"/>
                </a:solidFill>
                <a:effectLst/>
                <a:latin typeface="Andale Mono" panose="020B0509000000000004" pitchFamily="49" charset="0"/>
              </a:rPr>
              <a:t>~/</a:t>
            </a:r>
            <a:r>
              <a:rPr lang="en-US" sz="2800" dirty="0" err="1">
                <a:solidFill>
                  <a:srgbClr val="9FA01C"/>
                </a:solidFill>
                <a:effectLst/>
                <a:latin typeface="Andale Mono" panose="020B0509000000000004" pitchFamily="49" charset="0"/>
              </a:rPr>
              <a:t>vecadd</a:t>
            </a:r>
            <a:r>
              <a:rPr lang="en-US" sz="2800" dirty="0">
                <a:solidFill>
                  <a:srgbClr val="2FFF12"/>
                </a:solidFill>
                <a:effectLst/>
                <a:latin typeface="Andale Mono" panose="020B0509000000000004" pitchFamily="49" charset="0"/>
              </a:rPr>
              <a:t> $ </a:t>
            </a:r>
            <a:r>
              <a:rPr lang="en-US" sz="2800" dirty="0" err="1">
                <a:solidFill>
                  <a:schemeClr val="accent3">
                    <a:lumMod val="20000"/>
                    <a:lumOff val="80000"/>
                  </a:schemeClr>
                </a:solidFill>
                <a:effectLst/>
                <a:latin typeface="Andale Mono" panose="020B0509000000000004" pitchFamily="49" charset="0"/>
              </a:rPr>
              <a:t>seff</a:t>
            </a:r>
            <a:r>
              <a:rPr lang="en-US" sz="2800" dirty="0">
                <a:solidFill>
                  <a:schemeClr val="accent3">
                    <a:lumMod val="20000"/>
                    <a:lumOff val="80000"/>
                  </a:schemeClr>
                </a:solidFill>
                <a:effectLst/>
                <a:latin typeface="Andale Mono" panose="020B0509000000000004" pitchFamily="49" charset="0"/>
              </a:rPr>
              <a:t> 167573</a:t>
            </a:r>
          </a:p>
          <a:p>
            <a:r>
              <a:rPr lang="en-US" sz="2800" dirty="0">
                <a:solidFill>
                  <a:srgbClr val="2FFF12"/>
                </a:solidFill>
                <a:effectLst/>
                <a:latin typeface="Andale Mono" panose="020B0509000000000004" pitchFamily="49" charset="0"/>
              </a:rPr>
              <a:t>Job ID: 167573</a:t>
            </a:r>
          </a:p>
          <a:p>
            <a:r>
              <a:rPr lang="en-US" sz="2800" dirty="0">
                <a:solidFill>
                  <a:srgbClr val="2FFF12"/>
                </a:solidFill>
                <a:effectLst/>
                <a:latin typeface="Andale Mono" panose="020B0509000000000004" pitchFamily="49" charset="0"/>
              </a:rPr>
              <a:t>Cluster: wheeler</a:t>
            </a:r>
          </a:p>
          <a:p>
            <a:r>
              <a:rPr lang="en-US" sz="2800" dirty="0">
                <a:solidFill>
                  <a:srgbClr val="2FFF12"/>
                </a:solidFill>
                <a:effectLst/>
                <a:latin typeface="Andale Mono" panose="020B0509000000000004" pitchFamily="49" charset="0"/>
              </a:rPr>
              <a:t>User/Group: </a:t>
            </a:r>
            <a:r>
              <a:rPr lang="en-US" sz="2800" dirty="0" err="1">
                <a:solidFill>
                  <a:srgbClr val="2FFF12"/>
                </a:solidFill>
                <a:effectLst/>
                <a:latin typeface="Andale Mono" panose="020B0509000000000004" pitchFamily="49" charset="0"/>
              </a:rPr>
              <a:t>mfricke</a:t>
            </a:r>
            <a:r>
              <a:rPr lang="en-US" sz="2800" dirty="0">
                <a:solidFill>
                  <a:srgbClr val="2FFF12"/>
                </a:solidFill>
                <a:effectLst/>
                <a:latin typeface="Andale Mono" panose="020B0509000000000004" pitchFamily="49" charset="0"/>
              </a:rPr>
              <a:t>/users</a:t>
            </a:r>
          </a:p>
          <a:p>
            <a:r>
              <a:rPr lang="en-US" sz="2800" dirty="0">
                <a:solidFill>
                  <a:srgbClr val="2FFF12"/>
                </a:solidFill>
                <a:effectLst/>
                <a:latin typeface="Andale Mono" panose="020B0509000000000004" pitchFamily="49" charset="0"/>
              </a:rPr>
              <a:t>State: COMPLETED (exit code 0)</a:t>
            </a:r>
          </a:p>
          <a:p>
            <a:r>
              <a:rPr lang="en-US" sz="2800" dirty="0">
                <a:solidFill>
                  <a:srgbClr val="2FFF12"/>
                </a:solidFill>
                <a:effectLst/>
                <a:latin typeface="Andale Mono" panose="020B0509000000000004" pitchFamily="49" charset="0"/>
              </a:rPr>
              <a:t>Nodes: 1</a:t>
            </a:r>
          </a:p>
          <a:p>
            <a:r>
              <a:rPr lang="en-US" sz="2800" dirty="0">
                <a:solidFill>
                  <a:srgbClr val="2FFF12"/>
                </a:solidFill>
                <a:effectLst/>
                <a:latin typeface="Andale Mono" panose="020B0509000000000004" pitchFamily="49" charset="0"/>
              </a:rPr>
              <a:t>Cores per node: 4</a:t>
            </a:r>
          </a:p>
          <a:p>
            <a:r>
              <a:rPr lang="en-US" sz="2800" dirty="0">
                <a:solidFill>
                  <a:srgbClr val="2FFF12"/>
                </a:solidFill>
                <a:effectLst/>
                <a:latin typeface="Andale Mono" panose="020B0509000000000004" pitchFamily="49" charset="0"/>
              </a:rPr>
              <a:t>CPU Utilized: 00:01:03</a:t>
            </a:r>
          </a:p>
          <a:p>
            <a:r>
              <a:rPr lang="en-US" sz="2800" dirty="0">
                <a:solidFill>
                  <a:srgbClr val="2FFF12"/>
                </a:solidFill>
                <a:effectLst/>
                <a:latin typeface="Andale Mono" panose="020B0509000000000004" pitchFamily="49" charset="0"/>
              </a:rPr>
              <a:t>CPU Efficiency: 78.75% of 00:01:20 core-</a:t>
            </a:r>
            <a:r>
              <a:rPr lang="en-US" sz="2800" dirty="0" err="1">
                <a:solidFill>
                  <a:srgbClr val="2FFF12"/>
                </a:solidFill>
                <a:effectLst/>
                <a:latin typeface="Andale Mono" panose="020B0509000000000004" pitchFamily="49" charset="0"/>
              </a:rPr>
              <a:t>walltime</a:t>
            </a:r>
            <a:endParaRPr lang="en-US" sz="2800" dirty="0">
              <a:solidFill>
                <a:srgbClr val="2FFF12"/>
              </a:solidFill>
              <a:effectLst/>
              <a:latin typeface="Andale Mono" panose="020B0509000000000004" pitchFamily="49" charset="0"/>
            </a:endParaRPr>
          </a:p>
          <a:p>
            <a:r>
              <a:rPr lang="en-US" sz="2800" dirty="0">
                <a:solidFill>
                  <a:srgbClr val="2FFF12"/>
                </a:solidFill>
                <a:effectLst/>
                <a:latin typeface="Andale Mono" panose="020B0509000000000004" pitchFamily="49" charset="0"/>
              </a:rPr>
              <a:t>Job Wall-clock time: 00:00:20</a:t>
            </a:r>
          </a:p>
          <a:p>
            <a:r>
              <a:rPr lang="en-US" sz="2800" dirty="0">
                <a:solidFill>
                  <a:srgbClr val="2FFF12"/>
                </a:solidFill>
                <a:effectLst/>
                <a:latin typeface="Andale Mono" panose="020B0509000000000004" pitchFamily="49" charset="0"/>
              </a:rPr>
              <a:t>Memory Utilized: 39.55 MB (estimated maximum)</a:t>
            </a:r>
          </a:p>
          <a:p>
            <a:r>
              <a:rPr lang="en-US" sz="2800" dirty="0">
                <a:solidFill>
                  <a:srgbClr val="2FFF12"/>
                </a:solidFill>
                <a:effectLst/>
                <a:latin typeface="Andale Mono" panose="020B0509000000000004" pitchFamily="49" charset="0"/>
              </a:rPr>
              <a:t>Memory Efficiency: 0.24% of 16.00 GB (4.00 GB/core)</a:t>
            </a:r>
          </a:p>
        </p:txBody>
      </p:sp>
    </p:spTree>
    <p:extLst>
      <p:ext uri="{BB962C8B-B14F-4D97-AF65-F5344CB8AC3E}">
        <p14:creationId xmlns:p14="http://schemas.microsoft.com/office/powerpoint/2010/main" val="323157056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4C7C4B3C996F049B987858D4CB458FB" ma:contentTypeVersion="6" ma:contentTypeDescription="Create a new document." ma:contentTypeScope="" ma:versionID="0d120571511affa4681c452acba28869">
  <xsd:schema xmlns:xsd="http://www.w3.org/2001/XMLSchema" xmlns:xs="http://www.w3.org/2001/XMLSchema" xmlns:p="http://schemas.microsoft.com/office/2006/metadata/properties" xmlns:ns2="6ca73329-668d-41f4-9b22-1cccd69210f7" xmlns:ns3="6b544a75-0a53-4764-a9ca-8ff835a60b83" targetNamespace="http://schemas.microsoft.com/office/2006/metadata/properties" ma:root="true" ma:fieldsID="6f8a1722f739a17c732c60656130b208" ns2:_="" ns3:_="">
    <xsd:import namespace="6ca73329-668d-41f4-9b22-1cccd69210f7"/>
    <xsd:import namespace="6b544a75-0a53-4764-a9ca-8ff835a60b83"/>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ca73329-668d-41f4-9b22-1cccd69210f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6b544a75-0a53-4764-a9ca-8ff835a60b83"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haredWithUsers xmlns="6b544a75-0a53-4764-a9ca-8ff835a60b83">
      <UserInfo>
        <DisplayName>Viacheslav Zhuravlev</DisplayName>
        <AccountId>435</AccountId>
        <AccountType/>
      </UserInfo>
    </SharedWithUsers>
  </documentManagement>
</p:properties>
</file>

<file path=customXml/itemProps1.xml><?xml version="1.0" encoding="utf-8"?>
<ds:datastoreItem xmlns:ds="http://schemas.openxmlformats.org/officeDocument/2006/customXml" ds:itemID="{A4DAACB6-4712-4AC5-A361-72FDDC0A250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ca73329-668d-41f4-9b22-1cccd69210f7"/>
    <ds:schemaRef ds:uri="6b544a75-0a53-4764-a9ca-8ff835a60b8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4D3E2F5A-3610-4EB4-A70A-654C7583B842}">
  <ds:schemaRefs>
    <ds:schemaRef ds:uri="http://schemas.microsoft.com/sharepoint/v3/contenttype/forms"/>
  </ds:schemaRefs>
</ds:datastoreItem>
</file>

<file path=customXml/itemProps3.xml><?xml version="1.0" encoding="utf-8"?>
<ds:datastoreItem xmlns:ds="http://schemas.openxmlformats.org/officeDocument/2006/customXml" ds:itemID="{CF5EE230-3709-44C7-AB1D-AB17EE01A933}">
  <ds:schemaRefs>
    <ds:schemaRef ds:uri="http://www.w3.org/XML/1998/namespace"/>
    <ds:schemaRef ds:uri="http://purl.org/dc/dcmitype/"/>
    <ds:schemaRef ds:uri="http://purl.org/dc/elements/1.1/"/>
    <ds:schemaRef ds:uri="http://schemas.microsoft.com/office/2006/documentManagement/types"/>
    <ds:schemaRef ds:uri="http://schemas.microsoft.com/office/2006/metadata/properties"/>
    <ds:schemaRef ds:uri="http://schemas.openxmlformats.org/package/2006/metadata/core-properties"/>
    <ds:schemaRef ds:uri="http://purl.org/dc/terms/"/>
    <ds:schemaRef ds:uri="6ca73329-668d-41f4-9b22-1cccd69210f7"/>
    <ds:schemaRef ds:uri="6b544a75-0a53-4764-a9ca-8ff835a60b83"/>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otalTime>1016</TotalTime>
  <Words>6587</Words>
  <Application>Microsoft Macintosh PowerPoint</Application>
  <PresentationFormat>Widescreen</PresentationFormat>
  <Paragraphs>667</Paragraphs>
  <Slides>102</Slides>
  <Notes>61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102</vt:i4>
      </vt:variant>
    </vt:vector>
  </HeadingPairs>
  <TitlesOfParts>
    <vt:vector size="109" baseType="lpstr">
      <vt:lpstr>Andale Mono</vt:lpstr>
      <vt:lpstr>Arial</vt:lpstr>
      <vt:lpstr>Calibri</vt:lpstr>
      <vt:lpstr>Calibri Light</vt:lpstr>
      <vt:lpstr>Impact</vt:lpstr>
      <vt:lpstr>Source Code Pro</vt:lpstr>
      <vt:lpstr>Office Theme</vt:lpstr>
      <vt:lpstr>Beginner’s Introduction to Computing at CARC</vt:lpstr>
      <vt:lpstr>Goals</vt:lpstr>
      <vt:lpstr>Outline</vt:lpstr>
      <vt:lpstr>High Performance Computing</vt:lpstr>
      <vt:lpstr>Logging into Wheeler</vt:lpstr>
      <vt:lpstr>Logging into Wheeler</vt:lpstr>
      <vt:lpstr>Logging into Wheeler</vt:lpstr>
      <vt:lpstr>Logging into Wheeler</vt:lpstr>
      <vt:lpstr>Logging into Wheeler</vt:lpstr>
      <vt:lpstr>Please enter the following command</vt:lpstr>
      <vt:lpstr>Linux and the BASH Shell</vt:lpstr>
      <vt:lpstr>Graphical Shells (GUIs)</vt:lpstr>
      <vt:lpstr>Logging into Wheeler</vt:lpstr>
      <vt:lpstr>PowerPoint Presentation</vt:lpstr>
      <vt:lpstr>Linux and the BASH Shell</vt:lpstr>
      <vt:lpstr>The Borne-Again Shell (BASH)</vt:lpstr>
      <vt:lpstr>Understanding the BASH prompt…</vt:lpstr>
      <vt:lpstr>Understanding the BASH prompt…</vt:lpstr>
      <vt:lpstr>Understanding the BASH prompt…</vt:lpstr>
      <vt:lpstr>Understanding the BASH prompt…</vt:lpstr>
      <vt:lpstr>Example Filesystem Tree</vt:lpstr>
      <vt:lpstr>Figuring out where you are in the filesystem…</vt:lpstr>
      <vt:lpstr>PowerPoint Presentation</vt:lpstr>
      <vt:lpstr>PowerPoint Presentation</vt:lpstr>
      <vt:lpstr>PowerPoint Presentation</vt:lpstr>
      <vt:lpstr>PowerPoint Presentation</vt:lpstr>
      <vt:lpstr>“Absolute” paths vs “relative” paths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Now it is your turn…</vt:lpstr>
      <vt:lpstr>Now it is your turn…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Shell Scripts</vt:lpstr>
      <vt:lpstr>15 Minute Break</vt:lpstr>
      <vt:lpstr>Software Access</vt:lpstr>
      <vt:lpstr>PowerPoint Presentation</vt:lpstr>
      <vt:lpstr>PowerPoint Presentation</vt:lpstr>
      <vt:lpstr>PowerPoint Presentation</vt:lpstr>
      <vt:lpstr>HPC Cluster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Architecture</vt:lpstr>
      <vt:lpstr>PowerPoint Presentation</vt:lpstr>
      <vt:lpstr>PowerPoint Presentation</vt:lpstr>
      <vt:lpstr>PowerPoint Presentation</vt:lpstr>
      <vt:lpstr>PowerPoint Presentation</vt:lpstr>
      <vt:lpstr>We finally used the HPC Cluster!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Scheduler</vt:lpstr>
      <vt:lpstr>Running Programs on Compute Nodes</vt:lpstr>
      <vt:lpstr>Slurm Script</vt:lpstr>
      <vt:lpstr>Slurm Script</vt:lpstr>
      <vt:lpstr>Slurm Script</vt:lpstr>
      <vt:lpstr>Slurm Script</vt:lpstr>
      <vt:lpstr>Slurm Script</vt:lpstr>
      <vt:lpstr>Useful Slurm Commands</vt:lpstr>
      <vt:lpstr>Slurm Script</vt:lpstr>
      <vt:lpstr>CARC Resources</vt:lpstr>
      <vt:lpstr>Getting Help</vt:lpstr>
      <vt:lpstr>Bonus – sview and graphical programs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Computing at CARC</dc:title>
  <dc:creator>Matthew Fricke</dc:creator>
  <cp:lastModifiedBy>Matthew Fricke</cp:lastModifiedBy>
  <cp:revision>46</cp:revision>
  <dcterms:created xsi:type="dcterms:W3CDTF">2022-06-14T20:31:19Z</dcterms:created>
  <dcterms:modified xsi:type="dcterms:W3CDTF">2023-02-01T17:02:13Z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0x010100D4C7C4B3C996F049B987858D4CB458FB</vt:lpwstr>
  </property>
</Properties>
</file>